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7548800" cy="32918400"/>
  <p:notesSz cx="6858000" cy="9313863"/>
  <p:defaultTextStyle>
    <a:defPPr>
      <a:defRPr lang="en-US"/>
    </a:defPPr>
    <a:lvl1pPr algn="l" rtl="0" fontAlgn="base">
      <a:spcBef>
        <a:spcPct val="0"/>
      </a:spcBef>
      <a:spcAft>
        <a:spcPct val="0"/>
      </a:spcAft>
      <a:defRPr sz="3100" kern="1200">
        <a:solidFill>
          <a:schemeClr val="tx1"/>
        </a:solidFill>
        <a:latin typeface="Helvetica" charset="0"/>
        <a:ea typeface="+mn-ea"/>
        <a:cs typeface="+mn-cs"/>
      </a:defRPr>
    </a:lvl1pPr>
    <a:lvl2pPr marL="457200" algn="l" rtl="0" fontAlgn="base">
      <a:spcBef>
        <a:spcPct val="0"/>
      </a:spcBef>
      <a:spcAft>
        <a:spcPct val="0"/>
      </a:spcAft>
      <a:defRPr sz="3100" kern="1200">
        <a:solidFill>
          <a:schemeClr val="tx1"/>
        </a:solidFill>
        <a:latin typeface="Helvetica" charset="0"/>
        <a:ea typeface="+mn-ea"/>
        <a:cs typeface="+mn-cs"/>
      </a:defRPr>
    </a:lvl2pPr>
    <a:lvl3pPr marL="914400" algn="l" rtl="0" fontAlgn="base">
      <a:spcBef>
        <a:spcPct val="0"/>
      </a:spcBef>
      <a:spcAft>
        <a:spcPct val="0"/>
      </a:spcAft>
      <a:defRPr sz="3100" kern="1200">
        <a:solidFill>
          <a:schemeClr val="tx1"/>
        </a:solidFill>
        <a:latin typeface="Helvetica" charset="0"/>
        <a:ea typeface="+mn-ea"/>
        <a:cs typeface="+mn-cs"/>
      </a:defRPr>
    </a:lvl3pPr>
    <a:lvl4pPr marL="1371600" algn="l" rtl="0" fontAlgn="base">
      <a:spcBef>
        <a:spcPct val="0"/>
      </a:spcBef>
      <a:spcAft>
        <a:spcPct val="0"/>
      </a:spcAft>
      <a:defRPr sz="3100" kern="1200">
        <a:solidFill>
          <a:schemeClr val="tx1"/>
        </a:solidFill>
        <a:latin typeface="Helvetica" charset="0"/>
        <a:ea typeface="+mn-ea"/>
        <a:cs typeface="+mn-cs"/>
      </a:defRPr>
    </a:lvl4pPr>
    <a:lvl5pPr marL="1828800" algn="l" rtl="0" fontAlgn="base">
      <a:spcBef>
        <a:spcPct val="0"/>
      </a:spcBef>
      <a:spcAft>
        <a:spcPct val="0"/>
      </a:spcAft>
      <a:defRPr sz="3100" kern="1200">
        <a:solidFill>
          <a:schemeClr val="tx1"/>
        </a:solidFill>
        <a:latin typeface="Helvetica" charset="0"/>
        <a:ea typeface="+mn-ea"/>
        <a:cs typeface="+mn-cs"/>
      </a:defRPr>
    </a:lvl5pPr>
    <a:lvl6pPr marL="2286000" algn="l" defTabSz="457200" rtl="0" eaLnBrk="1" latinLnBrk="0" hangingPunct="1">
      <a:defRPr sz="3100" kern="1200">
        <a:solidFill>
          <a:schemeClr val="tx1"/>
        </a:solidFill>
        <a:latin typeface="Helvetica" charset="0"/>
        <a:ea typeface="+mn-ea"/>
        <a:cs typeface="+mn-cs"/>
      </a:defRPr>
    </a:lvl6pPr>
    <a:lvl7pPr marL="2743200" algn="l" defTabSz="457200" rtl="0" eaLnBrk="1" latinLnBrk="0" hangingPunct="1">
      <a:defRPr sz="3100" kern="1200">
        <a:solidFill>
          <a:schemeClr val="tx1"/>
        </a:solidFill>
        <a:latin typeface="Helvetica" charset="0"/>
        <a:ea typeface="+mn-ea"/>
        <a:cs typeface="+mn-cs"/>
      </a:defRPr>
    </a:lvl7pPr>
    <a:lvl8pPr marL="3200400" algn="l" defTabSz="457200" rtl="0" eaLnBrk="1" latinLnBrk="0" hangingPunct="1">
      <a:defRPr sz="3100" kern="1200">
        <a:solidFill>
          <a:schemeClr val="tx1"/>
        </a:solidFill>
        <a:latin typeface="Helvetica" charset="0"/>
        <a:ea typeface="+mn-ea"/>
        <a:cs typeface="+mn-cs"/>
      </a:defRPr>
    </a:lvl8pPr>
    <a:lvl9pPr marL="3657600" algn="l" defTabSz="457200" rtl="0" eaLnBrk="1" latinLnBrk="0" hangingPunct="1">
      <a:defRPr sz="31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7FFF"/>
    <a:srgbClr val="FFFFE1"/>
    <a:srgbClr val="FFF3F3"/>
    <a:srgbClr val="800040"/>
    <a:srgbClr val="004080"/>
    <a:srgbClr val="FF6FCF"/>
    <a:srgbClr val="0000FF"/>
    <a:srgbClr val="FACC00"/>
    <a:srgbClr val="0056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ferSingleView="1">
    <p:restoredLeft sz="15620"/>
    <p:restoredTop sz="94660"/>
  </p:normalViewPr>
  <p:slideViewPr>
    <p:cSldViewPr snapToGrid="0">
      <p:cViewPr>
        <p:scale>
          <a:sx n="25" d="100"/>
          <a:sy n="25" d="100"/>
        </p:scale>
        <p:origin x="-306" y="918"/>
      </p:cViewPr>
      <p:guideLst>
        <p:guide orient="horz" pos="715"/>
        <p:guide orient="horz" pos="19632"/>
        <p:guide orient="horz" pos="3730"/>
        <p:guide orient="horz" pos="2131"/>
        <p:guide pos="6288"/>
        <p:guide pos="7259"/>
        <p:guide pos="14160"/>
        <p:guide pos="23381"/>
        <p:guide/>
        <p:guide pos="15179"/>
        <p:guide pos="22411"/>
        <p:guide pos="29717"/>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a:srcRect t="-93973"/>
          <a:stretch>
            <a:fillRect/>
          </a:stretch>
        </p:blipFill>
        <p:spPr>
          <a:xfrm>
            <a:off x="932330" y="5680039"/>
            <a:ext cx="45694396" cy="25328280"/>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2171071" y="10408022"/>
            <a:ext cx="43198412" cy="7772400"/>
          </a:xfrm>
        </p:spPr>
        <p:txBody>
          <a:bodyPr/>
          <a:lstStyle>
            <a:lvl1pPr algn="ctr">
              <a:defRPr sz="25200"/>
            </a:lvl1pPr>
          </a:lstStyle>
          <a:p>
            <a:r>
              <a:rPr lang="en-US" smtClean="0"/>
              <a:t>Click to edit Master title style</a:t>
            </a:r>
            <a:endParaRPr/>
          </a:p>
        </p:txBody>
      </p:sp>
      <p:sp>
        <p:nvSpPr>
          <p:cNvPr id="3" name="Subtitle 2"/>
          <p:cNvSpPr>
            <a:spLocks noGrp="1"/>
          </p:cNvSpPr>
          <p:nvPr>
            <p:ph type="subTitle" idx="1"/>
          </p:nvPr>
        </p:nvSpPr>
        <p:spPr>
          <a:xfrm>
            <a:off x="2171071" y="18288001"/>
            <a:ext cx="43198412" cy="3614573"/>
          </a:xfrm>
        </p:spPr>
        <p:txBody>
          <a:bodyPr>
            <a:normAutofit/>
          </a:bodyPr>
          <a:lstStyle>
            <a:lvl1pPr marL="0" indent="0" algn="ctr">
              <a:spcBef>
                <a:spcPts val="1577"/>
              </a:spcBef>
              <a:buNone/>
              <a:defRPr sz="9500">
                <a:solidFill>
                  <a:schemeClr val="bg1"/>
                </a:solidFil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DirectionalButtons-RightOnly.png"/>
          <p:cNvPicPr>
            <a:picLocks noChangeAspect="1"/>
          </p:cNvPicPr>
          <p:nvPr/>
        </p:nvPicPr>
        <p:blipFill>
          <a:blip r:embed="rId3"/>
          <a:stretch>
            <a:fillRect/>
          </a:stretch>
        </p:blipFill>
        <p:spPr>
          <a:xfrm>
            <a:off x="40675785" y="2560322"/>
            <a:ext cx="3912870" cy="1691640"/>
          </a:xfrm>
          <a:prstGeom prst="rect">
            <a:avLst/>
          </a:prstGeom>
        </p:spPr>
      </p:pic>
      <p:sp>
        <p:nvSpPr>
          <p:cNvPr id="9" name="Slide Number Placeholder 5"/>
          <p:cNvSpPr>
            <a:spLocks noGrp="1"/>
          </p:cNvSpPr>
          <p:nvPr>
            <p:ph type="sldNum" sz="quarter" idx="12"/>
          </p:nvPr>
        </p:nvSpPr>
        <p:spPr>
          <a:xfrm>
            <a:off x="43586400" y="5852162"/>
            <a:ext cx="2773680" cy="1752600"/>
          </a:xfrm>
        </p:spPr>
        <p:txBody>
          <a:bodyPr/>
          <a:lstStyle/>
          <a:p>
            <a:fld id="{B53ED78D-B776-704F-BEAA-8E8C21553A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a:stretch>
            <a:fillRect/>
          </a:stretch>
        </p:blipFill>
        <p:spPr>
          <a:xfrm>
            <a:off x="932330" y="5661965"/>
            <a:ext cx="45694396" cy="6915370"/>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67669" y="7040880"/>
            <a:ext cx="43201802" cy="5416474"/>
          </a:xfrm>
        </p:spPr>
        <p:txBody>
          <a:bodyPr vert="horz" lIns="480709" tIns="240355" rIns="480709" bIns="240355" rtlCol="0" anchor="b" anchorCtr="0">
            <a:noAutofit/>
          </a:bodyPr>
          <a:lstStyle>
            <a:lvl1pPr algn="l" defTabSz="4807092" rtl="0" eaLnBrk="1" latinLnBrk="0" hangingPunct="1">
              <a:spcBef>
                <a:spcPct val="0"/>
              </a:spcBef>
              <a:buNone/>
              <a:defRPr sz="189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0837564" y="12591821"/>
            <a:ext cx="24531916" cy="18390202"/>
          </a:xfrm>
        </p:spPr>
        <p:txBody>
          <a:bodyPr/>
          <a:lstStyle>
            <a:lvl1pPr marL="0" indent="0">
              <a:buNone/>
              <a:defRPr sz="16800"/>
            </a:lvl1pPr>
            <a:lvl2pPr marL="2403546" indent="0">
              <a:buNone/>
              <a:defRPr sz="14700"/>
            </a:lvl2pPr>
            <a:lvl3pPr marL="4807092" indent="0">
              <a:buNone/>
              <a:defRPr sz="12600"/>
            </a:lvl3pPr>
            <a:lvl4pPr marL="7210638" indent="0">
              <a:buNone/>
              <a:defRPr sz="10500"/>
            </a:lvl4pPr>
            <a:lvl5pPr marL="9614184" indent="0">
              <a:buNone/>
              <a:defRPr sz="10500"/>
            </a:lvl5pPr>
            <a:lvl6pPr marL="12017731" indent="0">
              <a:buNone/>
              <a:defRPr sz="10500"/>
            </a:lvl6pPr>
            <a:lvl7pPr marL="14421277" indent="0">
              <a:buNone/>
              <a:defRPr sz="10500"/>
            </a:lvl7pPr>
            <a:lvl8pPr marL="16824823" indent="0">
              <a:buNone/>
              <a:defRPr sz="10500"/>
            </a:lvl8pPr>
            <a:lvl9pPr marL="19228369" indent="0">
              <a:buNone/>
              <a:defRPr sz="10500"/>
            </a:lvl9pPr>
          </a:lstStyle>
          <a:p>
            <a:r>
              <a:rPr lang="en-US" smtClean="0"/>
              <a:t>Click icon to add picture</a:t>
            </a:r>
            <a:endParaRPr/>
          </a:p>
        </p:txBody>
      </p:sp>
      <p:sp>
        <p:nvSpPr>
          <p:cNvPr id="4" name="Text Placeholder 3"/>
          <p:cNvSpPr>
            <a:spLocks noGrp="1"/>
          </p:cNvSpPr>
          <p:nvPr>
            <p:ph type="body" sz="half" idx="2"/>
          </p:nvPr>
        </p:nvSpPr>
        <p:spPr>
          <a:xfrm>
            <a:off x="2237111" y="13296900"/>
            <a:ext cx="17831284" cy="17168760"/>
          </a:xfrm>
        </p:spPr>
        <p:txBody>
          <a:bodyPr>
            <a:normAutofit/>
          </a:bodyPr>
          <a:lstStyle>
            <a:lvl1pPr marL="0" indent="0">
              <a:buNone/>
              <a:defRPr sz="95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4D672-FADB-964A-92BE-24CC0F1861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950979" y="5661963"/>
            <a:ext cx="26696670" cy="25320062"/>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2167669" y="8068234"/>
            <a:ext cx="22432234" cy="5577840"/>
          </a:xfrm>
        </p:spPr>
        <p:txBody>
          <a:bodyPr anchor="b"/>
          <a:lstStyle>
            <a:lvl1pPr algn="l">
              <a:defRPr sz="147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2167669" y="13619180"/>
            <a:ext cx="22432234" cy="16396003"/>
          </a:xfrm>
        </p:spPr>
        <p:txBody>
          <a:bodyPr>
            <a:normAutofit/>
          </a:bodyPr>
          <a:lstStyle>
            <a:lvl1pPr marL="0" indent="0">
              <a:lnSpc>
                <a:spcPct val="110000"/>
              </a:lnSpc>
              <a:buNone/>
              <a:defRPr sz="8400">
                <a:solidFill>
                  <a:schemeClr val="bg1"/>
                </a:solidFill>
              </a:defRPr>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1" name="Picture Placeholder 10"/>
          <p:cNvSpPr>
            <a:spLocks noGrp="1"/>
          </p:cNvSpPr>
          <p:nvPr>
            <p:ph type="pic" sz="quarter" idx="13"/>
          </p:nvPr>
        </p:nvSpPr>
        <p:spPr>
          <a:xfrm>
            <a:off x="27550331" y="5615491"/>
            <a:ext cx="19089444" cy="2532522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950976" y="5615492"/>
            <a:ext cx="45694396" cy="10112189"/>
          </a:xfrm>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2167669" y="15980486"/>
            <a:ext cx="43399934" cy="4867834"/>
          </a:xfrm>
        </p:spPr>
        <p:txBody>
          <a:bodyPr anchor="b"/>
          <a:lstStyle>
            <a:lvl1pPr algn="l">
              <a:defRPr sz="189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2167669" y="20848318"/>
            <a:ext cx="43399934" cy="9166862"/>
          </a:xfrm>
        </p:spPr>
        <p:txBody>
          <a:bodyPr>
            <a:normAutofit/>
          </a:bodyPr>
          <a:lstStyle>
            <a:lvl1pPr marL="0" indent="0">
              <a:lnSpc>
                <a:spcPct val="110000"/>
              </a:lnSpc>
              <a:buNone/>
              <a:defRPr sz="9500">
                <a:solidFill>
                  <a:schemeClr val="bg1"/>
                </a:solidFill>
              </a:defRPr>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950976" y="15749193"/>
            <a:ext cx="45694396" cy="15237994"/>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80709" tIns="240355" rIns="480709" bIns="240355"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19943105" y="5661963"/>
            <a:ext cx="26696670" cy="25320062"/>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21793203" y="8068234"/>
            <a:ext cx="22432234" cy="5577840"/>
          </a:xfrm>
        </p:spPr>
        <p:txBody>
          <a:bodyPr anchor="b"/>
          <a:lstStyle>
            <a:lvl1pPr algn="l">
              <a:defRPr sz="147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21793203" y="13619180"/>
            <a:ext cx="22432234" cy="16396003"/>
          </a:xfrm>
        </p:spPr>
        <p:txBody>
          <a:bodyPr>
            <a:normAutofit/>
          </a:bodyPr>
          <a:lstStyle>
            <a:lvl1pPr marL="0" indent="0">
              <a:lnSpc>
                <a:spcPct val="110000"/>
              </a:lnSpc>
              <a:buNone/>
              <a:defRPr sz="8400">
                <a:solidFill>
                  <a:schemeClr val="bg1"/>
                </a:solidFill>
              </a:defRPr>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8" name="Picture Placeholder 10"/>
          <p:cNvSpPr>
            <a:spLocks noGrp="1"/>
          </p:cNvSpPr>
          <p:nvPr>
            <p:ph type="pic" sz="quarter" idx="14"/>
          </p:nvPr>
        </p:nvSpPr>
        <p:spPr>
          <a:xfrm>
            <a:off x="950979" y="5661965"/>
            <a:ext cx="19089444" cy="10585526"/>
          </a:xfrm>
        </p:spPr>
        <p:txBody>
          <a:bodyPr/>
          <a:lstStyle>
            <a:lvl1pPr>
              <a:buNone/>
              <a:defRPr/>
            </a:lvl1pPr>
          </a:lstStyle>
          <a:p>
            <a:r>
              <a:rPr lang="en-US" smtClean="0"/>
              <a:t>Click icon to add picture</a:t>
            </a:r>
            <a:endParaRPr/>
          </a:p>
        </p:txBody>
      </p:sp>
      <p:sp>
        <p:nvSpPr>
          <p:cNvPr id="10" name="Picture Placeholder 10"/>
          <p:cNvSpPr>
            <a:spLocks noGrp="1"/>
          </p:cNvSpPr>
          <p:nvPr>
            <p:ph type="pic" sz="quarter" idx="15"/>
          </p:nvPr>
        </p:nvSpPr>
        <p:spPr>
          <a:xfrm>
            <a:off x="10483112" y="16239745"/>
            <a:ext cx="9557308" cy="14747443"/>
          </a:xfrm>
        </p:spPr>
        <p:txBody>
          <a:bodyPr/>
          <a:lstStyle>
            <a:lvl1pPr>
              <a:buNone/>
              <a:defRPr/>
            </a:lvl1pPr>
          </a:lstStyle>
          <a:p>
            <a:r>
              <a:rPr lang="en-US" smtClean="0"/>
              <a:t>Click icon to add picture</a:t>
            </a:r>
            <a:endParaRPr/>
          </a:p>
        </p:txBody>
      </p:sp>
      <p:sp>
        <p:nvSpPr>
          <p:cNvPr id="12" name="Picture Placeholder 10"/>
          <p:cNvSpPr>
            <a:spLocks noGrp="1"/>
          </p:cNvSpPr>
          <p:nvPr>
            <p:ph type="pic" sz="quarter" idx="16"/>
          </p:nvPr>
        </p:nvSpPr>
        <p:spPr>
          <a:xfrm>
            <a:off x="950976" y="16239745"/>
            <a:ext cx="9557308" cy="14747443"/>
          </a:xfrm>
        </p:spPr>
        <p:txBody>
          <a:bodyPr/>
          <a:lstStyle>
            <a:lvl1pPr>
              <a:buNone/>
              <a:defRPr/>
            </a:lvl1pPr>
          </a:lstStyle>
          <a:p>
            <a:r>
              <a:rPr lang="en-US" smtClean="0"/>
              <a:t>Click icon to add picture</a:t>
            </a:r>
            <a:endParaRPr/>
          </a:p>
        </p:txBody>
      </p:sp>
      <p:sp>
        <p:nvSpPr>
          <p:cNvPr id="13" name="Slide Number Placeholder 5"/>
          <p:cNvSpPr>
            <a:spLocks noGrp="1"/>
          </p:cNvSpPr>
          <p:nvPr>
            <p:ph type="sldNum" sz="quarter" idx="12"/>
          </p:nvPr>
        </p:nvSpPr>
        <p:spPr>
          <a:xfrm>
            <a:off x="43586400" y="5852162"/>
            <a:ext cx="2773680" cy="1752600"/>
          </a:xfrm>
        </p:spPr>
        <p:txBody>
          <a:bodyPr/>
          <a:lstStyle/>
          <a:p>
            <a:fld id="{2CAE6075-0B4C-054A-A398-370739A176C2}"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932330" y="5661965"/>
            <a:ext cx="45694396" cy="6915370"/>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BF12F-DA9A-AA4E-996B-7E73399091F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a:srcRect t="-93650"/>
          <a:stretch>
            <a:fillRect/>
          </a:stretch>
        </p:blipFill>
        <p:spPr>
          <a:xfrm>
            <a:off x="38714978" y="5655018"/>
            <a:ext cx="7924800" cy="25321627"/>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38691666" y="6712772"/>
            <a:ext cx="7528560" cy="23279549"/>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2171071" y="6712772"/>
            <a:ext cx="34679252" cy="2327954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69F60-F76D-0C48-8E27-7953DBB439D2}"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AE6075-0B4C-054A-A398-370739A176C2}" type="slidenum">
              <a:rPr lang="en-US" smtClean="0"/>
              <a:pPr/>
              <a:t>‹#›</a:t>
            </a:fld>
            <a:endParaRPr lang="en-US"/>
          </a:p>
        </p:txBody>
      </p:sp>
      <p:sp>
        <p:nvSpPr>
          <p:cNvPr id="5" name="Rectangle 4"/>
          <p:cNvSpPr/>
          <p:nvPr/>
        </p:nvSpPr>
        <p:spPr>
          <a:xfrm>
            <a:off x="950976" y="5661965"/>
            <a:ext cx="45694396" cy="2532522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80709" tIns="240355" rIns="480709" bIns="240355" rtlCol="0" anchor="ctr"/>
          <a:lstStyle/>
          <a:p>
            <a:pPr algn="ctr"/>
            <a:endParaRPr/>
          </a:p>
        </p:txBody>
      </p:sp>
      <p:pic>
        <p:nvPicPr>
          <p:cNvPr id="6" name="Picture 5" descr="DirectionalButtons-LeftOnlyOnly.png"/>
          <p:cNvPicPr>
            <a:picLocks noChangeAspect="1"/>
          </p:cNvPicPr>
          <p:nvPr/>
        </p:nvPicPr>
        <p:blipFill>
          <a:blip r:embed="rId2"/>
          <a:stretch>
            <a:fillRect/>
          </a:stretch>
        </p:blipFill>
        <p:spPr>
          <a:xfrm>
            <a:off x="40754941" y="2583185"/>
            <a:ext cx="3912870" cy="169164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932330" y="5661965"/>
            <a:ext cx="45694396" cy="6915370"/>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2162813" y="13231903"/>
            <a:ext cx="43206670" cy="16760414"/>
          </a:xfrm>
        </p:spPr>
        <p:txBody>
          <a:bodyPr>
            <a:normAutofit/>
          </a:bodyPr>
          <a:lstStyle>
            <a:lvl1pPr>
              <a:defRPr sz="10500"/>
            </a:lvl1pPr>
            <a:lvl2pPr>
              <a:defRPr sz="9500"/>
            </a:lvl2pPr>
            <a:lvl3pPr>
              <a:defRPr sz="9500"/>
            </a:lvl3pPr>
            <a:lvl4pPr>
              <a:defRPr sz="9500"/>
            </a:lvl4pPr>
            <a:lvl5pPr>
              <a:defRPr sz="95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BD3C3-49B9-2041-8560-AB9ADFA871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a:srcRect l="-198711"/>
          <a:stretch>
            <a:fillRect/>
          </a:stretch>
        </p:blipFill>
        <p:spPr>
          <a:xfrm>
            <a:off x="925598" y="5661965"/>
            <a:ext cx="45699540" cy="25325222"/>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E6075-0B4C-054A-A398-370739A176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a:srcRect r="-91875"/>
          <a:stretch>
            <a:fillRect/>
          </a:stretch>
        </p:blipFill>
        <p:spPr>
          <a:xfrm>
            <a:off x="950979" y="5661965"/>
            <a:ext cx="45682546" cy="2532522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11094720" y="16459200"/>
            <a:ext cx="34274760" cy="6583680"/>
          </a:xfrm>
        </p:spPr>
        <p:txBody>
          <a:bodyPr anchor="b" anchorCtr="0"/>
          <a:lstStyle>
            <a:lvl1pPr algn="r">
              <a:defRPr sz="25200" b="0" cap="none" baseline="0"/>
            </a:lvl1pPr>
          </a:lstStyle>
          <a:p>
            <a:r>
              <a:rPr lang="en-US" smtClean="0"/>
              <a:t>Click to edit Master title style</a:t>
            </a:r>
            <a:endParaRPr/>
          </a:p>
        </p:txBody>
      </p:sp>
      <p:sp>
        <p:nvSpPr>
          <p:cNvPr id="3" name="Text Placeholder 2"/>
          <p:cNvSpPr>
            <a:spLocks noGrp="1"/>
          </p:cNvSpPr>
          <p:nvPr>
            <p:ph type="body" idx="1"/>
          </p:nvPr>
        </p:nvSpPr>
        <p:spPr>
          <a:xfrm>
            <a:off x="11094720" y="23042879"/>
            <a:ext cx="34274760" cy="5120645"/>
          </a:xfrm>
        </p:spPr>
        <p:txBody>
          <a:bodyPr anchor="t" anchorCtr="0">
            <a:normAutofit/>
          </a:bodyPr>
          <a:lstStyle>
            <a:lvl1pPr marL="0" indent="0" algn="r">
              <a:spcBef>
                <a:spcPts val="1577"/>
              </a:spcBef>
              <a:buNone/>
              <a:defRPr sz="9500">
                <a:solidFill>
                  <a:schemeClr val="bg1"/>
                </a:solidFill>
              </a:defRPr>
            </a:lvl1pPr>
            <a:lvl2pPr marL="2403546" indent="0">
              <a:buNone/>
              <a:defRPr sz="9500">
                <a:solidFill>
                  <a:schemeClr val="tx1">
                    <a:tint val="75000"/>
                  </a:schemeClr>
                </a:solidFill>
              </a:defRPr>
            </a:lvl2pPr>
            <a:lvl3pPr marL="4807092" indent="0">
              <a:buNone/>
              <a:defRPr sz="8400">
                <a:solidFill>
                  <a:schemeClr val="tx1">
                    <a:tint val="75000"/>
                  </a:schemeClr>
                </a:solidFill>
              </a:defRPr>
            </a:lvl3pPr>
            <a:lvl4pPr marL="7210638" indent="0">
              <a:buNone/>
              <a:defRPr sz="7400">
                <a:solidFill>
                  <a:schemeClr val="tx1">
                    <a:tint val="75000"/>
                  </a:schemeClr>
                </a:solidFill>
              </a:defRPr>
            </a:lvl4pPr>
            <a:lvl5pPr marL="9614184" indent="0">
              <a:buNone/>
              <a:defRPr sz="7400">
                <a:solidFill>
                  <a:schemeClr val="tx1">
                    <a:tint val="75000"/>
                  </a:schemeClr>
                </a:solidFill>
              </a:defRPr>
            </a:lvl5pPr>
            <a:lvl6pPr marL="12017731" indent="0">
              <a:buNone/>
              <a:defRPr sz="7400">
                <a:solidFill>
                  <a:schemeClr val="tx1">
                    <a:tint val="75000"/>
                  </a:schemeClr>
                </a:solidFill>
              </a:defRPr>
            </a:lvl6pPr>
            <a:lvl7pPr marL="14421277" indent="0">
              <a:buNone/>
              <a:defRPr sz="7400">
                <a:solidFill>
                  <a:schemeClr val="tx1">
                    <a:tint val="75000"/>
                  </a:schemeClr>
                </a:solidFill>
              </a:defRPr>
            </a:lvl7pPr>
            <a:lvl8pPr marL="16824823" indent="0">
              <a:buNone/>
              <a:defRPr sz="7400">
                <a:solidFill>
                  <a:schemeClr val="tx1">
                    <a:tint val="75000"/>
                  </a:schemeClr>
                </a:solidFill>
              </a:defRPr>
            </a:lvl8pPr>
            <a:lvl9pPr marL="19228369"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527066-A3EF-EC47-A223-D3FDEEC8C5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a:stretch>
            <a:fillRect/>
          </a:stretch>
        </p:blipFill>
        <p:spPr>
          <a:xfrm>
            <a:off x="932330" y="5661965"/>
            <a:ext cx="45694396" cy="6915370"/>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167666" y="13296905"/>
            <a:ext cx="19970496" cy="16630872"/>
          </a:xfrm>
        </p:spPr>
        <p:txBody>
          <a:bodyPr>
            <a:normAutofit/>
          </a:bodyPr>
          <a:lstStyle>
            <a:lvl1pPr>
              <a:spcBef>
                <a:spcPts val="9463"/>
              </a:spcBef>
              <a:defRPr sz="9500"/>
            </a:lvl1pPr>
            <a:lvl2pPr>
              <a:defRPr sz="9500"/>
            </a:lvl2pPr>
            <a:lvl3pPr>
              <a:defRPr sz="9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25340712" y="13296905"/>
            <a:ext cx="19970496" cy="16630872"/>
          </a:xfrm>
        </p:spPr>
        <p:txBody>
          <a:bodyPr>
            <a:normAutofit/>
          </a:bodyPr>
          <a:lstStyle>
            <a:lvl1pPr>
              <a:spcBef>
                <a:spcPts val="9463"/>
              </a:spcBef>
              <a:defRPr sz="9500"/>
            </a:lvl1pPr>
            <a:lvl2pPr>
              <a:defRPr sz="9500"/>
            </a:lvl2pPr>
            <a:lvl3pPr>
              <a:defRPr sz="9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F99B4-893F-B84F-9C86-EC3D56CB33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a:stretch>
            <a:fillRect/>
          </a:stretch>
        </p:blipFill>
        <p:spPr>
          <a:xfrm>
            <a:off x="932330" y="5661965"/>
            <a:ext cx="45694396" cy="6915370"/>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167666" y="12844631"/>
            <a:ext cx="19970496" cy="3098203"/>
          </a:xfrm>
        </p:spPr>
        <p:txBody>
          <a:bodyPr anchor="ctr" anchorCtr="0">
            <a:normAutofit/>
          </a:bodyPr>
          <a:lstStyle>
            <a:lvl1pPr marL="0" indent="0" algn="ctr">
              <a:spcBef>
                <a:spcPts val="1577"/>
              </a:spcBef>
              <a:buNone/>
              <a:defRPr sz="12600" b="0">
                <a:solidFill>
                  <a:schemeClr val="bg2"/>
                </a:solidFill>
              </a:defRPr>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167666" y="15878285"/>
            <a:ext cx="19970496" cy="14043658"/>
          </a:xfrm>
        </p:spPr>
        <p:txBody>
          <a:bodyPr>
            <a:normAutofit/>
          </a:bodyPr>
          <a:lstStyle>
            <a:lvl1pPr>
              <a:spcBef>
                <a:spcPts val="9463"/>
              </a:spcBef>
              <a:defRPr sz="9500"/>
            </a:lvl1pPr>
            <a:lvl2pPr>
              <a:defRPr sz="9500"/>
            </a:lvl2pPr>
            <a:lvl3pPr>
              <a:defRPr sz="9500"/>
            </a:lvl3pPr>
            <a:lvl4pPr>
              <a:defRPr sz="9500"/>
            </a:lvl4pPr>
            <a:lvl5pPr>
              <a:defRPr sz="95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25343510" y="12844631"/>
            <a:ext cx="19970496" cy="3098203"/>
          </a:xfrm>
        </p:spPr>
        <p:txBody>
          <a:bodyPr anchor="ctr" anchorCtr="0">
            <a:normAutofit/>
          </a:bodyPr>
          <a:lstStyle>
            <a:lvl1pPr marL="0" indent="0" algn="ctr">
              <a:spcBef>
                <a:spcPts val="1577"/>
              </a:spcBef>
              <a:buNone/>
              <a:defRPr sz="12600" b="0">
                <a:solidFill>
                  <a:schemeClr val="bg2"/>
                </a:solidFill>
              </a:defRPr>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5343510" y="15878285"/>
            <a:ext cx="19970496" cy="14043658"/>
          </a:xfrm>
        </p:spPr>
        <p:txBody>
          <a:bodyPr>
            <a:normAutofit/>
          </a:bodyPr>
          <a:lstStyle>
            <a:lvl1pPr>
              <a:spcBef>
                <a:spcPts val="9463"/>
              </a:spcBef>
              <a:defRPr sz="9500"/>
            </a:lvl1pPr>
            <a:lvl2pPr>
              <a:defRPr sz="9500"/>
            </a:lvl2pPr>
            <a:lvl3pPr>
              <a:defRPr sz="9500"/>
            </a:lvl3pPr>
            <a:lvl4pPr>
              <a:defRPr sz="9500"/>
            </a:lvl4pPr>
            <a:lvl5pPr>
              <a:defRPr sz="95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C92135-20B2-A647-9CC3-19965D57EF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a:stretch>
            <a:fillRect/>
          </a:stretch>
        </p:blipFill>
        <p:spPr>
          <a:xfrm>
            <a:off x="932330" y="5661965"/>
            <a:ext cx="45694396" cy="6915370"/>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7C9CBD-A80C-BB46-BCD3-9B4FB96244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9E476C-8B4C-0546-A8B0-AA536E5F93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a:srcRect b="-135871"/>
          <a:stretch>
            <a:fillRect/>
          </a:stretch>
        </p:blipFill>
        <p:spPr>
          <a:xfrm>
            <a:off x="950977" y="5661962"/>
            <a:ext cx="21988314" cy="2531537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2167669" y="8068234"/>
            <a:ext cx="19229294" cy="5577840"/>
          </a:xfrm>
        </p:spPr>
        <p:txBody>
          <a:bodyPr anchor="b"/>
          <a:lstStyle>
            <a:lvl1pPr algn="l">
              <a:defRPr sz="147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23984176" y="7680963"/>
            <a:ext cx="21327036" cy="22334222"/>
          </a:xfrm>
        </p:spPr>
        <p:txBody>
          <a:bodyPr>
            <a:normAutofit/>
          </a:bodyPr>
          <a:lstStyle>
            <a:lvl1pPr>
              <a:defRPr sz="9500"/>
            </a:lvl1pPr>
            <a:lvl2pPr>
              <a:defRPr sz="9500"/>
            </a:lvl2pPr>
            <a:lvl3pPr>
              <a:defRPr sz="9500"/>
            </a:lvl3pPr>
            <a:lvl4pPr>
              <a:defRPr sz="9500"/>
            </a:lvl4pPr>
            <a:lvl5pPr>
              <a:defRPr sz="9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2167669" y="13619180"/>
            <a:ext cx="19229294" cy="16396003"/>
          </a:xfrm>
        </p:spPr>
        <p:txBody>
          <a:bodyPr vert="horz" lIns="480709" tIns="240355" rIns="480709" bIns="240355" rtlCol="0">
            <a:normAutofit/>
          </a:bodyPr>
          <a:lstStyle>
            <a:lvl1pPr marL="0" indent="0">
              <a:buNone/>
              <a:defRPr sz="8400" kern="1200">
                <a:solidFill>
                  <a:schemeClr val="bg1"/>
                </a:solidFill>
                <a:latin typeface="+mn-lt"/>
                <a:ea typeface="+mn-ea"/>
                <a:cs typeface="+mn-cs"/>
              </a:defRPr>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marL="0" lvl="0" indent="0" algn="l" defTabSz="4807092" rtl="0" eaLnBrk="1" latinLnBrk="0" hangingPunct="1">
              <a:lnSpc>
                <a:spcPct val="110000"/>
              </a:lnSpc>
              <a:spcBef>
                <a:spcPts val="10514"/>
              </a:spcBef>
              <a:buClr>
                <a:schemeClr val="tx1">
                  <a:lumMod val="50000"/>
                  <a:lumOff val="50000"/>
                </a:schemeClr>
              </a:buClr>
              <a:buSzPct val="7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6100D-746C-C14D-89BE-1047FE6B86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62813" y="6992472"/>
            <a:ext cx="43206670" cy="5486400"/>
          </a:xfrm>
          <a:prstGeom prst="rect">
            <a:avLst/>
          </a:prstGeom>
        </p:spPr>
        <p:txBody>
          <a:bodyPr vert="horz" lIns="480709" tIns="240355" rIns="480709" bIns="240355"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162813" y="13296902"/>
            <a:ext cx="43206670" cy="16695418"/>
          </a:xfrm>
          <a:prstGeom prst="rect">
            <a:avLst/>
          </a:prstGeom>
        </p:spPr>
        <p:txBody>
          <a:bodyPr vert="horz" lIns="480709" tIns="240355" rIns="480709" bIns="24035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33540549" y="30982022"/>
            <a:ext cx="12469906" cy="1097280"/>
          </a:xfrm>
          <a:prstGeom prst="rect">
            <a:avLst/>
          </a:prstGeom>
        </p:spPr>
        <p:txBody>
          <a:bodyPr vert="horz" lIns="480709" tIns="240355" rIns="480709" bIns="240355" rtlCol="0" anchor="ctr"/>
          <a:lstStyle>
            <a:lvl1pPr algn="r">
              <a:defRPr sz="5300">
                <a:solidFill>
                  <a:schemeClr val="tx1">
                    <a:lumMod val="75000"/>
                    <a:lumOff val="25000"/>
                  </a:schemeClr>
                </a:solidFill>
              </a:defRPr>
            </a:lvl1pPr>
          </a:lstStyle>
          <a:p>
            <a:endParaRPr lang="en-US"/>
          </a:p>
        </p:txBody>
      </p:sp>
      <p:sp>
        <p:nvSpPr>
          <p:cNvPr id="5" name="Footer Placeholder 4"/>
          <p:cNvSpPr>
            <a:spLocks noGrp="1"/>
          </p:cNvSpPr>
          <p:nvPr>
            <p:ph type="ftr" sz="quarter" idx="3"/>
          </p:nvPr>
        </p:nvSpPr>
        <p:spPr>
          <a:xfrm>
            <a:off x="1351876" y="30982022"/>
            <a:ext cx="19019520" cy="1097280"/>
          </a:xfrm>
          <a:prstGeom prst="rect">
            <a:avLst/>
          </a:prstGeom>
        </p:spPr>
        <p:txBody>
          <a:bodyPr vert="horz" lIns="480709" tIns="240355" rIns="480709" bIns="240355" rtlCol="0" anchor="ctr"/>
          <a:lstStyle>
            <a:lvl1pPr algn="l">
              <a:defRPr sz="53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43586400" y="5852162"/>
            <a:ext cx="2773680" cy="1752600"/>
          </a:xfrm>
          <a:prstGeom prst="rect">
            <a:avLst/>
          </a:prstGeom>
        </p:spPr>
        <p:txBody>
          <a:bodyPr vert="horz" lIns="480709" tIns="240355" rIns="480709" bIns="240355" rtlCol="0" anchor="ctr"/>
          <a:lstStyle>
            <a:lvl1pPr algn="r">
              <a:defRPr sz="6300">
                <a:solidFill>
                  <a:schemeClr val="bg1"/>
                </a:solidFill>
              </a:defRPr>
            </a:lvl1pPr>
          </a:lstStyle>
          <a:p>
            <a:fld id="{2CAE6075-0B4C-054A-A398-370739A176C2}" type="slidenum">
              <a:rPr lang="en-US" smtClean="0"/>
              <a:pPr/>
              <a:t>‹#›</a:t>
            </a:fld>
            <a:endParaRPr lang="en-US"/>
          </a:p>
        </p:txBody>
      </p:sp>
      <p:pic>
        <p:nvPicPr>
          <p:cNvPr id="7" name="Picture 6" descr="HomeButton.png">
            <a:hlinkClick r:id="" action="ppaction://hlinkshowjump?jump=firstslide"/>
          </p:cNvPr>
          <p:cNvPicPr>
            <a:picLocks noChangeAspect="1"/>
          </p:cNvPicPr>
          <p:nvPr/>
        </p:nvPicPr>
        <p:blipFill>
          <a:blip r:embed="rId18"/>
          <a:stretch>
            <a:fillRect/>
          </a:stretch>
        </p:blipFill>
        <p:spPr>
          <a:xfrm>
            <a:off x="2872740" y="2525359"/>
            <a:ext cx="2377440" cy="1691640"/>
          </a:xfrm>
          <a:prstGeom prst="rect">
            <a:avLst/>
          </a:prstGeom>
        </p:spPr>
      </p:pic>
      <p:pic>
        <p:nvPicPr>
          <p:cNvPr id="10" name="Picture 9" descr="DirectionalButtons-Full.png"/>
          <p:cNvPicPr>
            <a:picLocks noChangeAspect="1"/>
          </p:cNvPicPr>
          <p:nvPr/>
        </p:nvPicPr>
        <p:blipFill>
          <a:blip r:embed="rId19"/>
          <a:stretch>
            <a:fillRect/>
          </a:stretch>
        </p:blipFill>
        <p:spPr>
          <a:xfrm>
            <a:off x="40696181" y="2525359"/>
            <a:ext cx="3912870" cy="169164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807092" rtl="0" eaLnBrk="1" latinLnBrk="0" hangingPunct="1">
        <a:spcBef>
          <a:spcPct val="0"/>
        </a:spcBef>
        <a:buNone/>
        <a:defRPr sz="18900" kern="1200">
          <a:solidFill>
            <a:schemeClr val="bg1"/>
          </a:solidFill>
          <a:latin typeface="+mj-lt"/>
          <a:ea typeface="+mj-ea"/>
          <a:cs typeface="+mj-cs"/>
        </a:defRPr>
      </a:lvl1pPr>
    </p:titleStyle>
    <p:bodyStyle>
      <a:lvl1pPr marL="1201773" indent="-1201773" algn="l" defTabSz="4807092" rtl="0" eaLnBrk="1" latinLnBrk="0" hangingPunct="1">
        <a:spcBef>
          <a:spcPts val="10514"/>
        </a:spcBef>
        <a:buClr>
          <a:schemeClr val="tx1">
            <a:lumMod val="50000"/>
            <a:lumOff val="50000"/>
          </a:schemeClr>
        </a:buClr>
        <a:buSzPct val="70000"/>
        <a:buFont typeface="Wingdings" pitchFamily="2" charset="2"/>
        <a:buChar char="l"/>
        <a:defRPr sz="10500" kern="1200">
          <a:solidFill>
            <a:schemeClr val="tx1">
              <a:lumMod val="75000"/>
              <a:lumOff val="25000"/>
            </a:schemeClr>
          </a:solidFill>
          <a:latin typeface="+mn-lt"/>
          <a:ea typeface="+mn-ea"/>
          <a:cs typeface="+mn-cs"/>
        </a:defRPr>
      </a:lvl1pPr>
      <a:lvl2pPr marL="2403546" indent="-1201773" algn="l" defTabSz="4807092" rtl="0" eaLnBrk="1" latinLnBrk="0" hangingPunct="1">
        <a:spcBef>
          <a:spcPts val="3154"/>
        </a:spcBef>
        <a:buClr>
          <a:schemeClr val="tx1">
            <a:lumMod val="85000"/>
            <a:lumOff val="15000"/>
          </a:schemeClr>
        </a:buClr>
        <a:buSzPct val="70000"/>
        <a:buFont typeface="Wingdings" pitchFamily="2" charset="2"/>
        <a:buChar char="l"/>
        <a:defRPr sz="9500" kern="1200">
          <a:solidFill>
            <a:schemeClr val="tx1">
              <a:lumMod val="75000"/>
              <a:lumOff val="25000"/>
            </a:schemeClr>
          </a:solidFill>
          <a:latin typeface="+mn-lt"/>
          <a:ea typeface="+mn-ea"/>
          <a:cs typeface="+mn-cs"/>
        </a:defRPr>
      </a:lvl2pPr>
      <a:lvl3pPr marL="3605319" indent="-1201773" algn="l" defTabSz="4807092" rtl="0" eaLnBrk="1" latinLnBrk="0" hangingPunct="1">
        <a:spcBef>
          <a:spcPts val="3154"/>
        </a:spcBef>
        <a:buClr>
          <a:schemeClr val="tx1">
            <a:lumMod val="50000"/>
            <a:lumOff val="50000"/>
          </a:schemeClr>
        </a:buClr>
        <a:buSzPct val="70000"/>
        <a:buFont typeface="Wingdings" pitchFamily="2" charset="2"/>
        <a:buChar char="l"/>
        <a:defRPr sz="9500" kern="1200">
          <a:solidFill>
            <a:schemeClr val="tx1">
              <a:lumMod val="75000"/>
              <a:lumOff val="25000"/>
            </a:schemeClr>
          </a:solidFill>
          <a:latin typeface="+mn-lt"/>
          <a:ea typeface="+mn-ea"/>
          <a:cs typeface="+mn-cs"/>
        </a:defRPr>
      </a:lvl3pPr>
      <a:lvl4pPr marL="4807092" indent="-1201773" algn="l" defTabSz="4807092" rtl="0" eaLnBrk="1" latinLnBrk="0" hangingPunct="1">
        <a:spcBef>
          <a:spcPts val="3154"/>
        </a:spcBef>
        <a:buClr>
          <a:schemeClr val="tx1">
            <a:lumMod val="85000"/>
            <a:lumOff val="15000"/>
          </a:schemeClr>
        </a:buClr>
        <a:buSzPct val="70000"/>
        <a:buFont typeface="Wingdings" pitchFamily="2" charset="2"/>
        <a:buChar char="l"/>
        <a:defRPr sz="9500" kern="1200">
          <a:solidFill>
            <a:schemeClr val="tx1">
              <a:lumMod val="75000"/>
              <a:lumOff val="25000"/>
            </a:schemeClr>
          </a:solidFill>
          <a:latin typeface="+mn-lt"/>
          <a:ea typeface="+mn-ea"/>
          <a:cs typeface="+mn-cs"/>
        </a:defRPr>
      </a:lvl4pPr>
      <a:lvl5pPr marL="6008865" indent="-1201773" algn="l" defTabSz="4807092" rtl="0" eaLnBrk="1" latinLnBrk="0" hangingPunct="1">
        <a:spcBef>
          <a:spcPts val="3154"/>
        </a:spcBef>
        <a:buClr>
          <a:schemeClr val="tx1">
            <a:lumMod val="50000"/>
            <a:lumOff val="50000"/>
          </a:schemeClr>
        </a:buClr>
        <a:buSzPct val="70000"/>
        <a:buFont typeface="Wingdings" pitchFamily="2" charset="2"/>
        <a:buChar char="l"/>
        <a:defRPr sz="9500" kern="1200">
          <a:solidFill>
            <a:schemeClr val="tx1">
              <a:lumMod val="75000"/>
              <a:lumOff val="25000"/>
            </a:schemeClr>
          </a:solidFill>
          <a:latin typeface="+mn-lt"/>
          <a:ea typeface="+mn-ea"/>
          <a:cs typeface="+mn-cs"/>
        </a:defRPr>
      </a:lvl5pPr>
      <a:lvl6pPr marL="13219504"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6pPr>
      <a:lvl7pPr marL="15623050"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7pPr>
      <a:lvl8pPr marL="18026596"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8pPr>
      <a:lvl9pPr marL="20430142"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9pPr>
    </p:bodyStyle>
    <p:otherStyle>
      <a:defPPr>
        <a:defRPr/>
      </a:defPPr>
      <a:lvl1pPr marL="0" algn="l" defTabSz="4807092" rtl="0" eaLnBrk="1" latinLnBrk="0" hangingPunct="1">
        <a:defRPr sz="9500" kern="1200">
          <a:solidFill>
            <a:schemeClr val="tx1"/>
          </a:solidFill>
          <a:latin typeface="+mn-lt"/>
          <a:ea typeface="+mn-ea"/>
          <a:cs typeface="+mn-cs"/>
        </a:defRPr>
      </a:lvl1pPr>
      <a:lvl2pPr marL="2403546" algn="l" defTabSz="4807092" rtl="0" eaLnBrk="1" latinLnBrk="0" hangingPunct="1">
        <a:defRPr sz="9500" kern="1200">
          <a:solidFill>
            <a:schemeClr val="tx1"/>
          </a:solidFill>
          <a:latin typeface="+mn-lt"/>
          <a:ea typeface="+mn-ea"/>
          <a:cs typeface="+mn-cs"/>
        </a:defRPr>
      </a:lvl2pPr>
      <a:lvl3pPr marL="4807092" algn="l" defTabSz="4807092" rtl="0" eaLnBrk="1" latinLnBrk="0" hangingPunct="1">
        <a:defRPr sz="9500" kern="1200">
          <a:solidFill>
            <a:schemeClr val="tx1"/>
          </a:solidFill>
          <a:latin typeface="+mn-lt"/>
          <a:ea typeface="+mn-ea"/>
          <a:cs typeface="+mn-cs"/>
        </a:defRPr>
      </a:lvl3pPr>
      <a:lvl4pPr marL="7210638" algn="l" defTabSz="4807092" rtl="0" eaLnBrk="1" latinLnBrk="0" hangingPunct="1">
        <a:defRPr sz="9500" kern="1200">
          <a:solidFill>
            <a:schemeClr val="tx1"/>
          </a:solidFill>
          <a:latin typeface="+mn-lt"/>
          <a:ea typeface="+mn-ea"/>
          <a:cs typeface="+mn-cs"/>
        </a:defRPr>
      </a:lvl4pPr>
      <a:lvl5pPr marL="9614184" algn="l" defTabSz="4807092" rtl="0" eaLnBrk="1" latinLnBrk="0" hangingPunct="1">
        <a:defRPr sz="9500" kern="1200">
          <a:solidFill>
            <a:schemeClr val="tx1"/>
          </a:solidFill>
          <a:latin typeface="+mn-lt"/>
          <a:ea typeface="+mn-ea"/>
          <a:cs typeface="+mn-cs"/>
        </a:defRPr>
      </a:lvl5pPr>
      <a:lvl6pPr marL="12017731" algn="l" defTabSz="4807092" rtl="0" eaLnBrk="1" latinLnBrk="0" hangingPunct="1">
        <a:defRPr sz="9500" kern="1200">
          <a:solidFill>
            <a:schemeClr val="tx1"/>
          </a:solidFill>
          <a:latin typeface="+mn-lt"/>
          <a:ea typeface="+mn-ea"/>
          <a:cs typeface="+mn-cs"/>
        </a:defRPr>
      </a:lvl6pPr>
      <a:lvl7pPr marL="14421277" algn="l" defTabSz="4807092" rtl="0" eaLnBrk="1" latinLnBrk="0" hangingPunct="1">
        <a:defRPr sz="9500" kern="1200">
          <a:solidFill>
            <a:schemeClr val="tx1"/>
          </a:solidFill>
          <a:latin typeface="+mn-lt"/>
          <a:ea typeface="+mn-ea"/>
          <a:cs typeface="+mn-cs"/>
        </a:defRPr>
      </a:lvl7pPr>
      <a:lvl8pPr marL="16824823" algn="l" defTabSz="4807092" rtl="0" eaLnBrk="1" latinLnBrk="0" hangingPunct="1">
        <a:defRPr sz="9500" kern="1200">
          <a:solidFill>
            <a:schemeClr val="tx1"/>
          </a:solidFill>
          <a:latin typeface="+mn-lt"/>
          <a:ea typeface="+mn-ea"/>
          <a:cs typeface="+mn-cs"/>
        </a:defRPr>
      </a:lvl8pPr>
      <a:lvl9pPr marL="19228369" algn="l" defTabSz="4807092"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7.png"/><Relationship Id="rId2" Type="http://schemas.openxmlformats.org/officeDocument/2006/relationships/slideLayout" Target="../slideLayouts/slideLayout8.xml"/><Relationship Id="rId1" Type="http://schemas.openxmlformats.org/officeDocument/2006/relationships/themeOverride" Target="../theme/themeOverride1.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 name="Picture 17" descr="acceptance.jpg"/>
          <p:cNvPicPr>
            <a:picLocks noChangeAspect="1"/>
          </p:cNvPicPr>
          <p:nvPr/>
        </p:nvPicPr>
        <p:blipFill>
          <a:blip r:embed="rId3"/>
          <a:stretch>
            <a:fillRect/>
          </a:stretch>
        </p:blipFill>
        <p:spPr>
          <a:xfrm>
            <a:off x="3897086" y="27464212"/>
            <a:ext cx="5802086" cy="4328695"/>
          </a:xfrm>
          <a:prstGeom prst="rect">
            <a:avLst/>
          </a:prstGeom>
        </p:spPr>
      </p:pic>
      <p:sp>
        <p:nvSpPr>
          <p:cNvPr id="2055" name="Text Box 7"/>
          <p:cNvSpPr txBox="1">
            <a:spLocks noChangeArrowheads="1"/>
          </p:cNvSpPr>
          <p:nvPr/>
        </p:nvSpPr>
        <p:spPr bwMode="auto">
          <a:xfrm>
            <a:off x="346816" y="812837"/>
            <a:ext cx="13922983" cy="28916831"/>
          </a:xfrm>
          <a:prstGeom prst="rect">
            <a:avLst/>
          </a:prstGeom>
          <a:noFill/>
          <a:ln w="12700">
            <a:noFill/>
            <a:miter lim="800000"/>
            <a:headEnd/>
            <a:tailEnd/>
          </a:ln>
          <a:effectLst/>
        </p:spPr>
        <p:txBody>
          <a:bodyPr lIns="914156" tIns="457075" rIns="914156" bIns="914156">
            <a:prstTxWarp prst="textNoShape">
              <a:avLst/>
            </a:prstTxWarp>
          </a:bodyPr>
          <a:lstStyle/>
          <a:p>
            <a:pPr defTabSz="917575">
              <a:tabLst>
                <a:tab pos="503238" algn="l"/>
              </a:tabLst>
            </a:pPr>
            <a:r>
              <a:rPr lang="en-US" sz="6100" b="1" dirty="0"/>
              <a:t>         </a:t>
            </a:r>
            <a:r>
              <a:rPr lang="en-US" sz="6100" b="1" dirty="0" smtClean="0"/>
              <a:t>        </a:t>
            </a:r>
            <a:r>
              <a:rPr lang="en-US" sz="5600" b="1" dirty="0" smtClean="0"/>
              <a:t> Introduction</a:t>
            </a:r>
          </a:p>
          <a:p>
            <a:pPr defTabSz="917575">
              <a:tabLst>
                <a:tab pos="503238" algn="l"/>
              </a:tabLst>
            </a:pPr>
            <a:endParaRPr lang="en-US" sz="2500" b="1" dirty="0" smtClean="0"/>
          </a:p>
          <a:p>
            <a:pPr>
              <a:buFont typeface="Arial"/>
              <a:buChar char="•"/>
            </a:pPr>
            <a:r>
              <a:rPr lang="en-US" sz="3600" dirty="0" smtClean="0"/>
              <a:t>With a one-year prevalence rate of 13.1% for adults aged 18-54 (Narrow, Rae, Robins, and </a:t>
            </a:r>
            <a:r>
              <a:rPr lang="en-US" sz="3600" dirty="0" err="1" smtClean="0"/>
              <a:t>Regier</a:t>
            </a:r>
            <a:r>
              <a:rPr lang="en-US" sz="3600" dirty="0" smtClean="0"/>
              <a:t>, 2002), anxiety disorders are the most widespread cause of distress among individuals seeking treatment from mental health services in the United States (</a:t>
            </a:r>
            <a:r>
              <a:rPr lang="en-US" sz="3600" dirty="0" err="1" smtClean="0"/>
              <a:t>Orsillo</a:t>
            </a:r>
            <a:r>
              <a:rPr lang="en-US" sz="3600" dirty="0" smtClean="0"/>
              <a:t>, Roemer, Block-Lerner, </a:t>
            </a:r>
            <a:r>
              <a:rPr lang="en-US" sz="3600" dirty="0" err="1" smtClean="0"/>
              <a:t>LeJeune</a:t>
            </a:r>
            <a:r>
              <a:rPr lang="en-US" sz="3600" dirty="0" smtClean="0"/>
              <a:t>, &amp; Herbert, 2005). </a:t>
            </a:r>
          </a:p>
          <a:p>
            <a:pPr>
              <a:buFont typeface="Arial"/>
              <a:buChar char="•"/>
            </a:pPr>
            <a:r>
              <a:rPr lang="en-US" sz="3600" dirty="0" smtClean="0"/>
              <a:t>Significant shortcomings remain in current therapeutic interventions.</a:t>
            </a:r>
          </a:p>
          <a:p>
            <a:pPr lvl="1">
              <a:buFont typeface="Arial"/>
              <a:buChar char="•"/>
            </a:pPr>
            <a:r>
              <a:rPr lang="en-US" sz="3600" dirty="0" smtClean="0"/>
              <a:t>A significant number of clients fail to respond to current treatments or continue to remain functionally impaired</a:t>
            </a:r>
          </a:p>
          <a:p>
            <a:pPr lvl="1">
              <a:buFont typeface="Arial"/>
              <a:buChar char="•"/>
            </a:pPr>
            <a:r>
              <a:rPr lang="en-US" sz="3600" dirty="0" smtClean="0"/>
              <a:t>Many clients find exposure therapy intolerable and prematurely end treatment (</a:t>
            </a:r>
            <a:r>
              <a:rPr lang="en-US" sz="3600" dirty="0" err="1" smtClean="0"/>
              <a:t>Orsillo</a:t>
            </a:r>
            <a:r>
              <a:rPr lang="en-US" sz="3600" dirty="0" smtClean="0"/>
              <a:t> et al., 2005).</a:t>
            </a:r>
          </a:p>
          <a:p>
            <a:pPr>
              <a:buFont typeface="Arial"/>
              <a:buChar char="•"/>
            </a:pPr>
            <a:r>
              <a:rPr lang="en-US" sz="3600" dirty="0" smtClean="0"/>
              <a:t>In response to these drawbacks, the novel treatment acceptance and commitment therapy (ACT; Hayes, </a:t>
            </a:r>
            <a:r>
              <a:rPr lang="en-US" sz="3600" dirty="0" err="1" smtClean="0"/>
              <a:t>Strosahl</a:t>
            </a:r>
            <a:r>
              <a:rPr lang="en-US" sz="3600" dirty="0" smtClean="0"/>
              <a:t>, &amp; Wilson, 1999) was developed in an attempt to reformulate the conceptualization and treatment of anxiety disorders. </a:t>
            </a:r>
          </a:p>
          <a:p>
            <a:pPr>
              <a:buFont typeface="Arial"/>
              <a:buChar char="•"/>
            </a:pPr>
            <a:r>
              <a:rPr lang="en-US" sz="3600" dirty="0" smtClean="0"/>
              <a:t>ACT takes advantage of the power of exposure therapies while simultaneously addressing issues of comorbidity, fear, and avoidance related to them, as well as adding emphasis on clients’ overall quality of life. </a:t>
            </a:r>
          </a:p>
          <a:p>
            <a:pPr>
              <a:buFont typeface="Arial"/>
              <a:buChar char="•"/>
            </a:pPr>
            <a:r>
              <a:rPr lang="en-US" sz="3600" dirty="0" smtClean="0"/>
              <a:t>Although the research base is small, a review of the current literature supports the notion that the ACT model of anxiety may be appropriate for how these disorders are conceptualized and subsequently treated. </a:t>
            </a:r>
          </a:p>
          <a:p>
            <a:pPr algn="ctr"/>
            <a:endParaRPr lang="en-US" sz="2500" dirty="0" smtClean="0"/>
          </a:p>
          <a:p>
            <a:pPr algn="ctr"/>
            <a:r>
              <a:rPr lang="en-US" sz="5600" b="1" dirty="0" smtClean="0"/>
              <a:t>What is ACT?</a:t>
            </a:r>
          </a:p>
          <a:p>
            <a:pPr algn="ctr"/>
            <a:endParaRPr lang="en-US" sz="2500" b="1" dirty="0" smtClean="0"/>
          </a:p>
          <a:p>
            <a:pPr>
              <a:buFont typeface="Arial"/>
              <a:buChar char="•"/>
            </a:pPr>
            <a:r>
              <a:rPr lang="en-US" sz="3600" dirty="0" smtClean="0"/>
              <a:t>ACT is a third-wave behavior therapy rooted in the philosophical tradition of functional </a:t>
            </a:r>
            <a:r>
              <a:rPr lang="en-US" sz="3600" dirty="0" err="1" smtClean="0"/>
              <a:t>contextualism</a:t>
            </a:r>
            <a:r>
              <a:rPr lang="en-US" sz="3600" dirty="0" smtClean="0"/>
              <a:t>.</a:t>
            </a:r>
          </a:p>
          <a:p>
            <a:pPr>
              <a:buFont typeface="Arial"/>
              <a:buChar char="•"/>
            </a:pPr>
            <a:r>
              <a:rPr lang="en-US" sz="3600" dirty="0" smtClean="0"/>
              <a:t>ACT is predicated on the notion that psychological suffering is caused by cognitive entanglement, psychological rigidity, and “experiential avoidance.”</a:t>
            </a:r>
          </a:p>
          <a:p>
            <a:pPr>
              <a:buFont typeface="Arial"/>
              <a:buChar char="•"/>
            </a:pPr>
            <a:r>
              <a:rPr lang="en-US" sz="3600" dirty="0" smtClean="0"/>
              <a:t>Six core processes of ACT are used to increase psychological flexibility. </a:t>
            </a:r>
          </a:p>
          <a:p>
            <a:pPr lvl="1">
              <a:buFont typeface="Arial"/>
              <a:buChar char="•"/>
            </a:pPr>
            <a:r>
              <a:rPr lang="en-US" sz="3600" dirty="0" smtClean="0"/>
              <a:t>cognitive </a:t>
            </a:r>
            <a:r>
              <a:rPr lang="en-US" sz="3600" dirty="0" err="1" smtClean="0"/>
              <a:t>defusion</a:t>
            </a:r>
            <a:r>
              <a:rPr lang="en-US" sz="3600" dirty="0" smtClean="0"/>
              <a:t>: strategies to reduce the reification of thoughts, sensations, and emotions</a:t>
            </a:r>
          </a:p>
          <a:p>
            <a:pPr lvl="1">
              <a:buFont typeface="Arial"/>
              <a:buChar char="•"/>
            </a:pPr>
            <a:r>
              <a:rPr lang="en-US" sz="3600" dirty="0" smtClean="0"/>
              <a:t>acceptance: allowing experiences to be as they are without resistance</a:t>
            </a:r>
          </a:p>
          <a:p>
            <a:pPr lvl="1">
              <a:buFont typeface="Arial"/>
              <a:buChar char="•"/>
            </a:pPr>
            <a:r>
              <a:rPr lang="en-US" sz="3600" dirty="0" smtClean="0"/>
              <a:t>contact with the present moment: being open, interested, and receptive to the here and now</a:t>
            </a:r>
          </a:p>
          <a:p>
            <a:pPr lvl="1">
              <a:buFont typeface="Arial"/>
              <a:buChar char="•"/>
            </a:pPr>
            <a:r>
              <a:rPr lang="en-US" sz="3600" dirty="0" smtClean="0"/>
              <a:t>self as context: developing a concrete sense of self as observer</a:t>
            </a:r>
          </a:p>
          <a:p>
            <a:pPr lvl="1">
              <a:buFont typeface="Arial"/>
              <a:buChar char="•"/>
            </a:pPr>
            <a:r>
              <a:rPr lang="en-US" sz="3600" dirty="0" smtClean="0"/>
              <a:t>values: defining what is most important in one’s life</a:t>
            </a:r>
          </a:p>
          <a:p>
            <a:pPr lvl="1">
              <a:buFont typeface="Arial"/>
              <a:buChar char="•"/>
            </a:pPr>
            <a:r>
              <a:rPr lang="en-US" sz="3600" dirty="0" smtClean="0"/>
              <a:t>committed action: taking actions that are guided by one’s values.</a:t>
            </a:r>
          </a:p>
          <a:p>
            <a:pPr>
              <a:buFont typeface="Arial"/>
              <a:buChar char="•"/>
            </a:pPr>
            <a:endParaRPr lang="en-US" sz="4100" b="1" dirty="0" smtClean="0"/>
          </a:p>
          <a:p>
            <a:pPr defTabSz="917575">
              <a:buClr>
                <a:srgbClr val="FACC00"/>
              </a:buClr>
              <a:buFontTx/>
              <a:buChar char="•"/>
              <a:tabLst>
                <a:tab pos="503238" algn="l"/>
              </a:tabLst>
            </a:pPr>
            <a:endParaRPr lang="en-US" sz="4100" b="1" dirty="0"/>
          </a:p>
        </p:txBody>
      </p:sp>
      <p:sp>
        <p:nvSpPr>
          <p:cNvPr id="2060" name="Text Box 12"/>
          <p:cNvSpPr txBox="1">
            <a:spLocks noChangeArrowheads="1"/>
          </p:cNvSpPr>
          <p:nvPr/>
        </p:nvSpPr>
        <p:spPr bwMode="auto">
          <a:xfrm>
            <a:off x="13916003" y="13665230"/>
            <a:ext cx="19635715" cy="10592940"/>
          </a:xfrm>
          <a:prstGeom prst="rect">
            <a:avLst/>
          </a:prstGeom>
          <a:noFill/>
          <a:ln w="12700">
            <a:noFill/>
            <a:miter lim="800000"/>
            <a:headEnd/>
            <a:tailEnd/>
          </a:ln>
          <a:effectLst/>
        </p:spPr>
        <p:txBody>
          <a:bodyPr lIns="914156" tIns="457075" rIns="914156" bIns="914156">
            <a:prstTxWarp prst="textNoShape">
              <a:avLst/>
            </a:prstTxWarp>
          </a:bodyPr>
          <a:lstStyle/>
          <a:p>
            <a:pPr defTabSz="917575">
              <a:buClr>
                <a:srgbClr val="FACC00"/>
              </a:buClr>
              <a:buFontTx/>
              <a:buChar char="•"/>
              <a:tabLst>
                <a:tab pos="503238" algn="l"/>
              </a:tabLst>
            </a:pPr>
            <a:endParaRPr lang="en-US" sz="2000" b="1" dirty="0"/>
          </a:p>
        </p:txBody>
      </p:sp>
      <p:sp>
        <p:nvSpPr>
          <p:cNvPr id="2062" name="Text Box 14"/>
          <p:cNvSpPr txBox="1">
            <a:spLocks noChangeArrowheads="1"/>
          </p:cNvSpPr>
          <p:nvPr/>
        </p:nvSpPr>
        <p:spPr bwMode="auto">
          <a:xfrm>
            <a:off x="12389871" y="5114793"/>
            <a:ext cx="23161171" cy="3093108"/>
          </a:xfrm>
          <a:prstGeom prst="rect">
            <a:avLst/>
          </a:prstGeom>
          <a:noFill/>
          <a:ln w="12700">
            <a:noFill/>
            <a:miter lim="800000"/>
            <a:headEnd/>
            <a:tailEnd/>
          </a:ln>
          <a:effectLst/>
        </p:spPr>
        <p:txBody>
          <a:bodyPr lIns="91417" tIns="91417" rIns="91417" bIns="91417">
            <a:prstTxWarp prst="textNoShape">
              <a:avLst/>
            </a:prstTxWarp>
            <a:spAutoFit/>
          </a:bodyPr>
          <a:lstStyle/>
          <a:p>
            <a:pPr algn="ctr" defTabSz="917575">
              <a:lnSpc>
                <a:spcPct val="50000"/>
              </a:lnSpc>
              <a:spcBef>
                <a:spcPct val="50000"/>
              </a:spcBef>
            </a:pPr>
            <a:endParaRPr lang="en-US" sz="6600" b="1" dirty="0" smtClean="0"/>
          </a:p>
          <a:p>
            <a:pPr algn="ctr" defTabSz="917575">
              <a:lnSpc>
                <a:spcPct val="50000"/>
              </a:lnSpc>
              <a:spcBef>
                <a:spcPct val="50000"/>
              </a:spcBef>
            </a:pPr>
            <a:r>
              <a:rPr lang="en-US" sz="7200" b="1" dirty="0" smtClean="0"/>
              <a:t>ACT for Anxiety Disorders: A Review</a:t>
            </a:r>
          </a:p>
          <a:p>
            <a:pPr algn="ctr" defTabSz="917575">
              <a:lnSpc>
                <a:spcPct val="50000"/>
              </a:lnSpc>
              <a:spcBef>
                <a:spcPct val="50000"/>
              </a:spcBef>
            </a:pPr>
            <a:endParaRPr lang="en-US" sz="2400" b="1" dirty="0" smtClean="0"/>
          </a:p>
          <a:p>
            <a:pPr algn="ctr" defTabSz="917575"/>
            <a:r>
              <a:rPr lang="en-US" sz="6000" dirty="0" smtClean="0"/>
              <a:t>Katie L. Sharp</a:t>
            </a:r>
            <a:endParaRPr lang="en-US" sz="6000" dirty="0"/>
          </a:p>
        </p:txBody>
      </p:sp>
      <p:pic>
        <p:nvPicPr>
          <p:cNvPr id="2193" name="Picture 145" descr="final poster1_Page_1_Image_0003"/>
          <p:cNvPicPr>
            <a:picLocks noChangeAspect="1" noChangeArrowheads="1"/>
          </p:cNvPicPr>
          <p:nvPr/>
        </p:nvPicPr>
        <p:blipFill>
          <a:blip r:embed="rId4"/>
          <a:srcRect/>
          <a:stretch>
            <a:fillRect/>
          </a:stretch>
        </p:blipFill>
        <p:spPr bwMode="auto">
          <a:xfrm>
            <a:off x="13522048" y="896938"/>
            <a:ext cx="103188" cy="31162625"/>
          </a:xfrm>
          <a:prstGeom prst="rect">
            <a:avLst/>
          </a:prstGeom>
          <a:solidFill>
            <a:srgbClr val="00569A"/>
          </a:solidFill>
          <a:ln w="9525">
            <a:solidFill>
              <a:srgbClr val="00569A"/>
            </a:solidFill>
            <a:miter lim="800000"/>
            <a:headEnd/>
            <a:tailEnd/>
          </a:ln>
        </p:spPr>
      </p:pic>
      <p:pic>
        <p:nvPicPr>
          <p:cNvPr id="2194" name="Picture 146" descr="final poster1_Page_1_Image_0003"/>
          <p:cNvPicPr>
            <a:picLocks noChangeAspect="1" noChangeArrowheads="1"/>
          </p:cNvPicPr>
          <p:nvPr/>
        </p:nvPicPr>
        <p:blipFill>
          <a:blip r:embed="rId4"/>
          <a:srcRect/>
          <a:stretch>
            <a:fillRect/>
          </a:stretch>
        </p:blipFill>
        <p:spPr bwMode="auto">
          <a:xfrm>
            <a:off x="33684113" y="762000"/>
            <a:ext cx="114142" cy="32156400"/>
          </a:xfrm>
          <a:prstGeom prst="rect">
            <a:avLst/>
          </a:prstGeom>
          <a:solidFill>
            <a:srgbClr val="00569A"/>
          </a:solidFill>
          <a:ln w="9525">
            <a:solidFill>
              <a:srgbClr val="00569A"/>
            </a:solidFill>
            <a:miter lim="800000"/>
            <a:headEnd/>
            <a:tailEnd/>
          </a:ln>
        </p:spPr>
      </p:pic>
      <p:pic>
        <p:nvPicPr>
          <p:cNvPr id="2195" name="Picture 147" descr="final poster1_Page_1_Image_0005"/>
          <p:cNvPicPr>
            <a:picLocks noChangeAspect="1" noChangeArrowheads="1"/>
          </p:cNvPicPr>
          <p:nvPr/>
        </p:nvPicPr>
        <p:blipFill>
          <a:blip r:embed="rId5"/>
          <a:srcRect/>
          <a:stretch>
            <a:fillRect/>
          </a:stretch>
        </p:blipFill>
        <p:spPr bwMode="auto">
          <a:xfrm>
            <a:off x="13621173" y="8708838"/>
            <a:ext cx="19989513" cy="663798"/>
          </a:xfrm>
          <a:prstGeom prst="rect">
            <a:avLst/>
          </a:prstGeom>
          <a:solidFill>
            <a:srgbClr val="00569A"/>
          </a:solidFill>
          <a:ln w="9525">
            <a:solidFill>
              <a:srgbClr val="00569A"/>
            </a:solidFill>
            <a:miter lim="800000"/>
            <a:headEnd/>
            <a:tailEnd/>
          </a:ln>
        </p:spPr>
      </p:pic>
      <p:pic>
        <p:nvPicPr>
          <p:cNvPr id="2215" name="Picture 167" descr="KUsighorz2C"/>
          <p:cNvPicPr>
            <a:picLocks noChangeAspect="1" noChangeArrowheads="1"/>
          </p:cNvPicPr>
          <p:nvPr/>
        </p:nvPicPr>
        <p:blipFill>
          <a:blip r:embed="rId6"/>
          <a:srcRect l="5745" r="5745" b="7977"/>
          <a:stretch>
            <a:fillRect/>
          </a:stretch>
        </p:blipFill>
        <p:spPr bwMode="auto">
          <a:xfrm>
            <a:off x="17496021" y="1016048"/>
            <a:ext cx="12152571" cy="4081170"/>
          </a:xfrm>
          <a:prstGeom prst="rect">
            <a:avLst/>
          </a:prstGeom>
          <a:ln w="228600" cap="sq" cmpd="thickThin">
            <a:solidFill>
              <a:srgbClr val="000000"/>
            </a:solidFill>
            <a:prstDash val="solid"/>
            <a:miter lim="800000"/>
          </a:ln>
          <a:effectLst>
            <a:innerShdw blurRad="76200">
              <a:srgbClr val="000000"/>
            </a:innerShdw>
          </a:effectLst>
        </p:spPr>
      </p:pic>
      <p:sp>
        <p:nvSpPr>
          <p:cNvPr id="15" name="TextBox 14"/>
          <p:cNvSpPr txBox="1"/>
          <p:nvPr/>
        </p:nvSpPr>
        <p:spPr>
          <a:xfrm>
            <a:off x="36970839" y="9413263"/>
            <a:ext cx="1872819" cy="569387"/>
          </a:xfrm>
          <a:prstGeom prst="rect">
            <a:avLst/>
          </a:prstGeom>
          <a:noFill/>
        </p:spPr>
        <p:txBody>
          <a:bodyPr wrap="square" rtlCol="0">
            <a:spAutoFit/>
          </a:bodyPr>
          <a:lstStyle/>
          <a:p>
            <a:endParaRPr lang="en-US" dirty="0"/>
          </a:p>
        </p:txBody>
      </p:sp>
      <p:sp>
        <p:nvSpPr>
          <p:cNvPr id="16" name="Rectangle 15"/>
          <p:cNvSpPr/>
          <p:nvPr/>
        </p:nvSpPr>
        <p:spPr>
          <a:xfrm>
            <a:off x="34154533" y="1422402"/>
            <a:ext cx="12310765" cy="35209647"/>
          </a:xfrm>
          <a:prstGeom prst="rect">
            <a:avLst/>
          </a:prstGeom>
        </p:spPr>
        <p:txBody>
          <a:bodyPr wrap="square">
            <a:spAutoFit/>
          </a:bodyPr>
          <a:lstStyle/>
          <a:p>
            <a:pPr algn="ctr" defTabSz="917575">
              <a:buClr>
                <a:srgbClr val="FACC00"/>
              </a:buClr>
              <a:tabLst>
                <a:tab pos="503238" algn="l"/>
              </a:tabLst>
            </a:pPr>
            <a:r>
              <a:rPr lang="en-US" sz="5600" b="1" dirty="0" smtClean="0"/>
              <a:t>Conclusion</a:t>
            </a:r>
          </a:p>
          <a:p>
            <a:pPr algn="ctr" defTabSz="917575">
              <a:buClr>
                <a:srgbClr val="FACC00"/>
              </a:buClr>
              <a:tabLst>
                <a:tab pos="503238" algn="l"/>
              </a:tabLst>
            </a:pPr>
            <a:endParaRPr lang="en-US" sz="2400" b="1" dirty="0" smtClean="0"/>
          </a:p>
          <a:p>
            <a:pPr defTabSz="917575">
              <a:buClr>
                <a:srgbClr val="FACC00"/>
              </a:buClr>
              <a:tabLst>
                <a:tab pos="503238" algn="l"/>
              </a:tabLst>
            </a:pPr>
            <a:r>
              <a:rPr lang="en-US" sz="3600" dirty="0" smtClean="0"/>
              <a:t>Although the research base is small, preliminary data support the notion that the ACT model of anxiety may appropriately conceptualize the underlying mechanisms and treatment of anxiety disorders.</a:t>
            </a:r>
          </a:p>
          <a:p>
            <a:pPr defTabSz="917575">
              <a:buClr>
                <a:srgbClr val="FACC00"/>
              </a:buClr>
              <a:tabLst>
                <a:tab pos="503238" algn="l"/>
              </a:tabLst>
            </a:pPr>
            <a:endParaRPr lang="en-US" sz="4000" dirty="0" smtClean="0"/>
          </a:p>
          <a:p>
            <a:pPr defTabSz="917575">
              <a:buClr>
                <a:srgbClr val="FACC00"/>
              </a:buClr>
              <a:tabLst>
                <a:tab pos="503238" algn="l"/>
              </a:tabLst>
            </a:pPr>
            <a:endParaRPr lang="en-US" sz="4000" dirty="0" smtClean="0"/>
          </a:p>
          <a:p>
            <a:pPr defTabSz="917575">
              <a:buClr>
                <a:srgbClr val="FACC00"/>
              </a:buClr>
              <a:tabLst>
                <a:tab pos="503238" algn="l"/>
              </a:tabLst>
            </a:pPr>
            <a:endParaRPr lang="en-US" sz="4000" dirty="0" smtClean="0"/>
          </a:p>
          <a:p>
            <a:pPr defTabSz="917575">
              <a:buClr>
                <a:srgbClr val="FACC00"/>
              </a:buClr>
              <a:tabLst>
                <a:tab pos="503238" algn="l"/>
              </a:tabLst>
            </a:pPr>
            <a:endParaRPr lang="en-US" sz="4000" dirty="0" smtClean="0"/>
          </a:p>
          <a:p>
            <a:pPr defTabSz="917575">
              <a:buClr>
                <a:srgbClr val="FACC00"/>
              </a:buClr>
              <a:tabLst>
                <a:tab pos="503238" algn="l"/>
              </a:tabLst>
            </a:pPr>
            <a:endParaRPr lang="en-US" sz="4000" dirty="0" smtClean="0"/>
          </a:p>
          <a:p>
            <a:pPr defTabSz="917575">
              <a:buClr>
                <a:srgbClr val="FACC00"/>
              </a:buClr>
              <a:tabLst>
                <a:tab pos="503238" algn="l"/>
              </a:tabLst>
            </a:pPr>
            <a:endParaRPr lang="en-US" sz="4000" dirty="0" smtClean="0"/>
          </a:p>
          <a:p>
            <a:pPr defTabSz="917575">
              <a:buClr>
                <a:srgbClr val="FACC00"/>
              </a:buClr>
              <a:tabLst>
                <a:tab pos="503238" algn="l"/>
              </a:tabLst>
            </a:pPr>
            <a:endParaRPr lang="en-US" sz="4000" dirty="0" smtClean="0"/>
          </a:p>
          <a:p>
            <a:pPr defTabSz="917575">
              <a:buClr>
                <a:srgbClr val="FACC00"/>
              </a:buClr>
              <a:tabLst>
                <a:tab pos="503238" algn="l"/>
              </a:tabLst>
            </a:pPr>
            <a:endParaRPr lang="en-US" sz="4000" dirty="0" smtClean="0"/>
          </a:p>
          <a:p>
            <a:pPr defTabSz="917575">
              <a:buClr>
                <a:srgbClr val="FACC00"/>
              </a:buClr>
              <a:tabLst>
                <a:tab pos="503238" algn="l"/>
              </a:tabLst>
            </a:pPr>
            <a:endParaRPr lang="en-US" sz="4000" dirty="0" smtClean="0"/>
          </a:p>
          <a:p>
            <a:pPr defTabSz="917575">
              <a:buClr>
                <a:srgbClr val="FACC00"/>
              </a:buClr>
              <a:tabLst>
                <a:tab pos="503238" algn="l"/>
              </a:tabLst>
            </a:pPr>
            <a:endParaRPr lang="en-US" sz="4000" dirty="0" smtClean="0"/>
          </a:p>
          <a:p>
            <a:pPr defTabSz="917575">
              <a:buClr>
                <a:srgbClr val="FACC00"/>
              </a:buClr>
              <a:tabLst>
                <a:tab pos="503238" algn="l"/>
              </a:tabLst>
            </a:pPr>
            <a:endParaRPr lang="en-US" sz="4000" dirty="0" smtClean="0"/>
          </a:p>
          <a:p>
            <a:pPr defTabSz="917575">
              <a:buClr>
                <a:srgbClr val="FACC00"/>
              </a:buClr>
              <a:tabLst>
                <a:tab pos="503238" algn="l"/>
              </a:tabLst>
            </a:pPr>
            <a:endParaRPr lang="en-US" sz="4100" dirty="0" smtClean="0"/>
          </a:p>
          <a:p>
            <a:pPr algn="ctr" defTabSz="917575">
              <a:buClr>
                <a:srgbClr val="FACC00"/>
              </a:buClr>
              <a:tabLst>
                <a:tab pos="503238" algn="l"/>
              </a:tabLst>
            </a:pPr>
            <a:endParaRPr lang="en-US" sz="6100" b="1" dirty="0" smtClean="0"/>
          </a:p>
          <a:p>
            <a:pPr algn="ctr" defTabSz="917575">
              <a:buClr>
                <a:srgbClr val="FACC00"/>
              </a:buClr>
              <a:tabLst>
                <a:tab pos="503238" algn="l"/>
              </a:tabLst>
            </a:pPr>
            <a:endParaRPr lang="en-US" sz="6100" b="1" dirty="0" smtClean="0"/>
          </a:p>
          <a:p>
            <a:pPr algn="ctr" defTabSz="917575">
              <a:buClr>
                <a:srgbClr val="FACC00"/>
              </a:buClr>
              <a:tabLst>
                <a:tab pos="503238" algn="l"/>
              </a:tabLst>
            </a:pPr>
            <a:endParaRPr lang="en-US" sz="4800" b="1" dirty="0" smtClean="0"/>
          </a:p>
          <a:p>
            <a:pPr algn="ctr" defTabSz="917575">
              <a:buClr>
                <a:srgbClr val="FACC00"/>
              </a:buClr>
              <a:tabLst>
                <a:tab pos="503238" algn="l"/>
              </a:tabLst>
            </a:pPr>
            <a:endParaRPr lang="en-US" sz="1000" b="1" dirty="0" smtClean="0"/>
          </a:p>
          <a:p>
            <a:pPr algn="ctr" defTabSz="917575">
              <a:buClr>
                <a:srgbClr val="FACC00"/>
              </a:buClr>
              <a:tabLst>
                <a:tab pos="503238" algn="l"/>
              </a:tabLst>
            </a:pPr>
            <a:r>
              <a:rPr lang="en-US" sz="5600" b="1" dirty="0" smtClean="0"/>
              <a:t>References</a:t>
            </a:r>
          </a:p>
          <a:p>
            <a:pPr algn="ctr" defTabSz="917575">
              <a:buClr>
                <a:srgbClr val="FACC00"/>
              </a:buClr>
              <a:tabLst>
                <a:tab pos="503238" algn="l"/>
              </a:tabLst>
            </a:pPr>
            <a:endParaRPr lang="en-US" sz="1200" b="1" dirty="0" smtClean="0"/>
          </a:p>
          <a:p>
            <a:pPr defTabSz="917575">
              <a:buClr>
                <a:srgbClr val="FACC00"/>
              </a:buClr>
              <a:tabLst>
                <a:tab pos="503238" algn="l"/>
              </a:tabLst>
            </a:pPr>
            <a:r>
              <a:rPr lang="en-US" sz="1800" dirty="0" smtClean="0"/>
              <a:t>Arch, J., </a:t>
            </a:r>
            <a:r>
              <a:rPr lang="en-US" sz="1800" dirty="0" err="1" smtClean="0"/>
              <a:t>Eifert</a:t>
            </a:r>
            <a:r>
              <a:rPr lang="en-US" sz="1800" dirty="0" smtClean="0"/>
              <a:t>, G. H., Davies, C., </a:t>
            </a:r>
            <a:r>
              <a:rPr lang="en-US" sz="1800" dirty="0" err="1" smtClean="0"/>
              <a:t>Vilardaga</a:t>
            </a:r>
            <a:r>
              <a:rPr lang="en-US" sz="1800" dirty="0" smtClean="0"/>
              <a:t>, J. P., Rose, R. D., &amp; </a:t>
            </a:r>
            <a:r>
              <a:rPr lang="en-US" sz="1800" dirty="0" err="1" smtClean="0"/>
              <a:t>Craske</a:t>
            </a:r>
            <a:r>
              <a:rPr lang="en-US" sz="1800" dirty="0" smtClean="0"/>
              <a:t>, M. G. (in press). Randomized clinical trial of 	cognitive behavioral therapy (CBT) versus acceptance and commitment therapy (ACT) for mixed anxiety disorders. 	</a:t>
            </a:r>
            <a:r>
              <a:rPr lang="es-ES_tradnl" sz="1800" i="1" dirty="0" smtClean="0"/>
              <a:t>Journal </a:t>
            </a:r>
            <a:r>
              <a:rPr lang="es-ES_tradnl" sz="1800" i="1" dirty="0" err="1" smtClean="0"/>
              <a:t>of</a:t>
            </a:r>
            <a:r>
              <a:rPr lang="es-ES_tradnl" sz="1800" i="1" dirty="0" smtClean="0"/>
              <a:t> Consulting </a:t>
            </a:r>
            <a:r>
              <a:rPr lang="es-ES_tradnl" sz="1800" i="1" dirty="0" err="1" smtClean="0"/>
              <a:t>and</a:t>
            </a:r>
            <a:r>
              <a:rPr lang="es-ES_tradnl" sz="1800" i="1" dirty="0" smtClean="0"/>
              <a:t> </a:t>
            </a:r>
            <a:r>
              <a:rPr lang="es-ES_tradnl" sz="1800" i="1" dirty="0" err="1" smtClean="0"/>
              <a:t>Clinical</a:t>
            </a:r>
            <a:r>
              <a:rPr lang="es-ES_tradnl" sz="1800" i="1" dirty="0" smtClean="0"/>
              <a:t> </a:t>
            </a:r>
            <a:r>
              <a:rPr lang="es-ES_tradnl" sz="1800" i="1" dirty="0" err="1" smtClean="0"/>
              <a:t>Psychology</a:t>
            </a:r>
            <a:r>
              <a:rPr lang="es-ES_tradnl" sz="1800" dirty="0" smtClean="0"/>
              <a:t>.</a:t>
            </a:r>
            <a:endParaRPr lang="en-US" sz="1800" dirty="0" smtClean="0"/>
          </a:p>
          <a:p>
            <a:pPr defTabSz="917575">
              <a:buClr>
                <a:srgbClr val="FACC00"/>
              </a:buClr>
              <a:tabLst>
                <a:tab pos="503238" algn="l"/>
              </a:tabLst>
            </a:pPr>
            <a:r>
              <a:rPr lang="en-US" sz="1800" dirty="0" smtClean="0"/>
              <a:t>Block, J. A. (2002). Acceptance or change of private experiences: A comparative analysis in college students with public 	speaking anxiety. </a:t>
            </a:r>
            <a:r>
              <a:rPr lang="en-US" sz="1800" i="1" dirty="0" smtClean="0"/>
              <a:t>Dissertation Abstracts International: Section B: The Sciences &amp; Engineering, 63(9-B),</a:t>
            </a:r>
            <a:r>
              <a:rPr lang="en-US" sz="1800" dirty="0" smtClean="0"/>
              <a:t> 4361. </a:t>
            </a:r>
          </a:p>
          <a:p>
            <a:pPr defTabSz="917575">
              <a:buClr>
                <a:srgbClr val="FACC00"/>
              </a:buClr>
              <a:tabLst>
                <a:tab pos="503238" algn="l"/>
              </a:tabLst>
            </a:pPr>
            <a:r>
              <a:rPr lang="es-ES_tradnl" sz="1800" dirty="0" err="1" smtClean="0"/>
              <a:t>Block</a:t>
            </a:r>
            <a:r>
              <a:rPr lang="es-ES_tradnl" sz="1800" dirty="0" smtClean="0"/>
              <a:t>, J. A., &amp; </a:t>
            </a:r>
            <a:r>
              <a:rPr lang="es-ES_tradnl" sz="1800" dirty="0" err="1" smtClean="0"/>
              <a:t>Wulfert</a:t>
            </a:r>
            <a:r>
              <a:rPr lang="es-ES_tradnl" sz="1800" dirty="0" smtClean="0"/>
              <a:t>, E. (2000). </a:t>
            </a:r>
            <a:r>
              <a:rPr lang="es-ES_tradnl" sz="1800" dirty="0" err="1" smtClean="0"/>
              <a:t>Acceptance</a:t>
            </a:r>
            <a:r>
              <a:rPr lang="es-ES_tradnl" sz="1800" dirty="0" smtClean="0"/>
              <a:t> </a:t>
            </a:r>
            <a:r>
              <a:rPr lang="es-ES_tradnl" sz="1800" dirty="0" err="1" smtClean="0"/>
              <a:t>and</a:t>
            </a:r>
            <a:r>
              <a:rPr lang="es-ES_tradnl" sz="1800" dirty="0" smtClean="0"/>
              <a:t> </a:t>
            </a:r>
            <a:r>
              <a:rPr lang="es-ES_tradnl" sz="1800" dirty="0" err="1" smtClean="0"/>
              <a:t>change</a:t>
            </a:r>
            <a:r>
              <a:rPr lang="es-ES_tradnl" sz="1800" dirty="0" smtClean="0"/>
              <a:t>: </a:t>
            </a:r>
            <a:r>
              <a:rPr lang="es-ES_tradnl" sz="1800" dirty="0" err="1" smtClean="0"/>
              <a:t>Treating</a:t>
            </a:r>
            <a:r>
              <a:rPr lang="es-ES_tradnl" sz="1800" dirty="0" smtClean="0"/>
              <a:t> </a:t>
            </a:r>
            <a:r>
              <a:rPr lang="es-ES_tradnl" sz="1800" dirty="0" err="1" smtClean="0"/>
              <a:t>socially</a:t>
            </a:r>
            <a:r>
              <a:rPr lang="es-ES_tradnl" sz="1800" dirty="0" smtClean="0"/>
              <a:t> </a:t>
            </a:r>
            <a:r>
              <a:rPr lang="es-ES_tradnl" sz="1800" dirty="0" err="1" smtClean="0"/>
              <a:t>anxious</a:t>
            </a:r>
            <a:r>
              <a:rPr lang="es-ES_tradnl" sz="1800" dirty="0" smtClean="0"/>
              <a:t> </a:t>
            </a:r>
            <a:r>
              <a:rPr lang="es-ES_tradnl" sz="1800" dirty="0" err="1" smtClean="0"/>
              <a:t>college</a:t>
            </a:r>
            <a:r>
              <a:rPr lang="es-ES_tradnl" sz="1800" dirty="0" smtClean="0"/>
              <a:t> </a:t>
            </a:r>
            <a:r>
              <a:rPr lang="es-ES_tradnl" sz="1800" dirty="0" err="1" smtClean="0"/>
              <a:t>students</a:t>
            </a:r>
            <a:r>
              <a:rPr lang="es-ES_tradnl" sz="1800" dirty="0" smtClean="0"/>
              <a:t> </a:t>
            </a:r>
            <a:r>
              <a:rPr lang="es-ES_tradnl" sz="1800" dirty="0" err="1" smtClean="0"/>
              <a:t>with</a:t>
            </a:r>
            <a:r>
              <a:rPr lang="es-ES_tradnl" sz="1800" dirty="0" smtClean="0"/>
              <a:t> ACT </a:t>
            </a:r>
            <a:r>
              <a:rPr lang="es-ES_tradnl" sz="1800" dirty="0" err="1" smtClean="0"/>
              <a:t>or</a:t>
            </a:r>
            <a:r>
              <a:rPr lang="es-ES_tradnl" sz="1800" dirty="0" smtClean="0"/>
              <a:t> 	CBGT. </a:t>
            </a:r>
            <a:r>
              <a:rPr lang="es-ES_tradnl" sz="1800" i="1" dirty="0" err="1" smtClean="0"/>
              <a:t>Behavior</a:t>
            </a:r>
            <a:r>
              <a:rPr lang="es-ES_tradnl" sz="1800" i="1" dirty="0" smtClean="0"/>
              <a:t> </a:t>
            </a:r>
            <a:r>
              <a:rPr lang="es-ES_tradnl" sz="1800" i="1" dirty="0" err="1" smtClean="0"/>
              <a:t>Analyst</a:t>
            </a:r>
            <a:r>
              <a:rPr lang="es-ES_tradnl" sz="1800" i="1" dirty="0" smtClean="0"/>
              <a:t> </a:t>
            </a:r>
            <a:r>
              <a:rPr lang="es-ES_tradnl" sz="1800" i="1" dirty="0" err="1" smtClean="0"/>
              <a:t>Today</a:t>
            </a:r>
            <a:r>
              <a:rPr lang="es-ES_tradnl" sz="1800" i="1" dirty="0" smtClean="0"/>
              <a:t>, 1</a:t>
            </a:r>
            <a:r>
              <a:rPr lang="es-ES_tradnl" sz="1800" dirty="0" smtClean="0"/>
              <a:t>, 3-10.</a:t>
            </a:r>
            <a:endParaRPr lang="en-US" sz="1800" dirty="0" smtClean="0"/>
          </a:p>
          <a:p>
            <a:pPr defTabSz="917575">
              <a:buClr>
                <a:srgbClr val="FACC00"/>
              </a:buClr>
              <a:tabLst>
                <a:tab pos="503238" algn="l"/>
              </a:tabLst>
            </a:pPr>
            <a:r>
              <a:rPr lang="en-US" sz="1800" dirty="0" err="1" smtClean="0"/>
              <a:t>Carrascoso</a:t>
            </a:r>
            <a:r>
              <a:rPr lang="en-US" sz="1800" dirty="0" smtClean="0"/>
              <a:t>, F. J. (2000). Acceptance and Commitment Therapy (ACT) in panic disorder with agoraphobia: A case study. 	</a:t>
            </a:r>
            <a:r>
              <a:rPr lang="en-US" sz="1800" i="1" dirty="0" smtClean="0"/>
              <a:t>Psychology in Spain, 4, </a:t>
            </a:r>
            <a:r>
              <a:rPr lang="en-US" sz="1800" dirty="0" smtClean="0"/>
              <a:t>120-128.</a:t>
            </a:r>
          </a:p>
          <a:p>
            <a:pPr defTabSz="917575">
              <a:buClr>
                <a:srgbClr val="FACC00"/>
              </a:buClr>
              <a:tabLst>
                <a:tab pos="503238" algn="l"/>
              </a:tabLst>
            </a:pPr>
            <a:r>
              <a:rPr lang="en-US" sz="1800" dirty="0" err="1" smtClean="0"/>
              <a:t>Dalrymple</a:t>
            </a:r>
            <a:r>
              <a:rPr lang="en-US" sz="1800" dirty="0" smtClean="0"/>
              <a:t>, K. L., &amp; Herbert, J. D. (2007). Acceptance and commitment therapy for generalized social anxiety disorder: A 	pilot study. </a:t>
            </a:r>
            <a:r>
              <a:rPr lang="en-US" sz="1800" i="1" dirty="0" smtClean="0"/>
              <a:t>Behavior Modification, 31</a:t>
            </a:r>
            <a:r>
              <a:rPr lang="en-US" sz="1800" dirty="0" smtClean="0"/>
              <a:t>, 543-568.</a:t>
            </a:r>
          </a:p>
          <a:p>
            <a:pPr defTabSz="917575">
              <a:buClr>
                <a:srgbClr val="FACC00"/>
              </a:buClr>
              <a:tabLst>
                <a:tab pos="503238" algn="l"/>
              </a:tabLst>
            </a:pPr>
            <a:r>
              <a:rPr lang="en-US" sz="1800" dirty="0" err="1" smtClean="0"/>
              <a:t>Eifert</a:t>
            </a:r>
            <a:r>
              <a:rPr lang="en-US" sz="1800" dirty="0" smtClean="0"/>
              <a:t>, G. H., Forsyth, J. P., Arch, J., </a:t>
            </a:r>
            <a:r>
              <a:rPr lang="en-US" sz="1800" dirty="0" err="1" smtClean="0"/>
              <a:t>Espejo</a:t>
            </a:r>
            <a:r>
              <a:rPr lang="en-US" sz="1800" dirty="0" smtClean="0"/>
              <a:t>, E., Keller, M., &amp; Langer, D. (2009). Acceptance and commitment therapy for 	anxiety disorders: Three case studies exemplifying a unified treatment protocol. </a:t>
            </a:r>
            <a:r>
              <a:rPr lang="en-US" sz="1800" i="1" dirty="0" smtClean="0"/>
              <a:t>Cognitive and Behavioral Practice 	16,</a:t>
            </a:r>
            <a:r>
              <a:rPr lang="en-US" sz="1800" dirty="0" smtClean="0"/>
              <a:t> 368-385.</a:t>
            </a:r>
          </a:p>
          <a:p>
            <a:pPr defTabSz="917575">
              <a:buClr>
                <a:srgbClr val="FACC00"/>
              </a:buClr>
              <a:tabLst>
                <a:tab pos="503238" algn="l"/>
              </a:tabLst>
            </a:pPr>
            <a:r>
              <a:rPr lang="en-US" sz="1800" dirty="0" err="1" smtClean="0"/>
              <a:t>Eifert</a:t>
            </a:r>
            <a:r>
              <a:rPr lang="en-US" sz="1800" dirty="0" smtClean="0"/>
              <a:t>, G. H., &amp; Heffner, M. (2003). The effects of acceptance versus control contexts on avoidance of panic-related 	symptoms. </a:t>
            </a:r>
            <a:r>
              <a:rPr lang="en-US" sz="1800" i="1" dirty="0" smtClean="0"/>
              <a:t>Journal of Behavior Therapy and Experimental Psychiatry, 34,</a:t>
            </a:r>
            <a:r>
              <a:rPr lang="en-US" sz="1800" dirty="0" smtClean="0"/>
              <a:t> 293-312.</a:t>
            </a:r>
          </a:p>
          <a:p>
            <a:pPr defTabSz="917575">
              <a:buClr>
                <a:srgbClr val="FACC00"/>
              </a:buClr>
              <a:tabLst>
                <a:tab pos="503238" algn="l"/>
              </a:tabLst>
            </a:pPr>
            <a:r>
              <a:rPr lang="en-US" sz="1800" dirty="0" smtClean="0"/>
              <a:t>Forman, E. M., Herbert, J. D., </a:t>
            </a:r>
            <a:r>
              <a:rPr lang="en-US" sz="1800" dirty="0" err="1" smtClean="0"/>
              <a:t>Moitra</a:t>
            </a:r>
            <a:r>
              <a:rPr lang="en-US" sz="1800" dirty="0" smtClean="0"/>
              <a:t>, E., </a:t>
            </a:r>
            <a:r>
              <a:rPr lang="en-US" sz="1800" dirty="0" err="1" smtClean="0"/>
              <a:t>Yeomans</a:t>
            </a:r>
            <a:r>
              <a:rPr lang="en-US" sz="1800" dirty="0" smtClean="0"/>
              <a:t>, P. D., &amp; Geller, P. A. (2007). A</a:t>
            </a:r>
            <a:r>
              <a:rPr lang="en-US" sz="1800" b="1" dirty="0" smtClean="0"/>
              <a:t> </a:t>
            </a:r>
            <a:r>
              <a:rPr lang="en-US" sz="1800" dirty="0" smtClean="0"/>
              <a:t>Randomized Controlled Effectiveness 	Trial of Acceptance and Commitment Therapy and Cognitive Therapy for Anxiety and Depression. </a:t>
            </a:r>
            <a:r>
              <a:rPr lang="en-US" sz="1800" i="1" dirty="0" smtClean="0"/>
              <a:t>Behavioral 	Modification, 31</a:t>
            </a:r>
            <a:r>
              <a:rPr lang="en-US" sz="1800" dirty="0" smtClean="0"/>
              <a:t>, 772-799.</a:t>
            </a:r>
          </a:p>
          <a:p>
            <a:pPr defTabSz="917575">
              <a:buClr>
                <a:srgbClr val="FACC00"/>
              </a:buClr>
              <a:tabLst>
                <a:tab pos="503238" algn="l"/>
              </a:tabLst>
            </a:pPr>
            <a:r>
              <a:rPr lang="en-US" sz="1800" dirty="0" smtClean="0"/>
              <a:t>Hayes S. C., Hayes, L. J., Reese, H. W., &amp; </a:t>
            </a:r>
            <a:r>
              <a:rPr lang="en-US" sz="1800" dirty="0" err="1" smtClean="0"/>
              <a:t>Sarbin</a:t>
            </a:r>
            <a:r>
              <a:rPr lang="en-US" sz="1800" dirty="0" smtClean="0"/>
              <a:t>, T. R. (</a:t>
            </a:r>
            <a:r>
              <a:rPr lang="en-US" sz="1800" dirty="0" err="1" smtClean="0"/>
              <a:t>Eds</a:t>
            </a:r>
            <a:r>
              <a:rPr lang="en-US" sz="1800" dirty="0" smtClean="0"/>
              <a:t>). (1993). </a:t>
            </a:r>
            <a:r>
              <a:rPr lang="en-US" sz="1800" i="1" dirty="0" smtClean="0"/>
              <a:t>Varieties of scientific </a:t>
            </a:r>
            <a:r>
              <a:rPr lang="en-US" sz="1800" i="1" dirty="0" err="1" smtClean="0"/>
              <a:t>contextualism</a:t>
            </a:r>
            <a:r>
              <a:rPr lang="en-US" sz="1800" dirty="0" smtClean="0"/>
              <a:t>. Reno, NV: 	Context Press.</a:t>
            </a:r>
          </a:p>
          <a:p>
            <a:pPr defTabSz="917575">
              <a:buClr>
                <a:srgbClr val="FACC00"/>
              </a:buClr>
              <a:tabLst>
                <a:tab pos="503238" algn="l"/>
              </a:tabLst>
            </a:pPr>
            <a:r>
              <a:rPr lang="en-US" sz="1800" dirty="0" smtClean="0"/>
              <a:t>Moron, R. (2005). </a:t>
            </a:r>
            <a:r>
              <a:rPr lang="en-US" sz="1800" dirty="0" err="1" smtClean="0"/>
              <a:t>Aplicación</a:t>
            </a:r>
            <a:r>
              <a:rPr lang="en-US" sz="1800" dirty="0" smtClean="0"/>
              <a:t> de la </a:t>
            </a:r>
            <a:r>
              <a:rPr lang="en-US" sz="1800" dirty="0" err="1" smtClean="0"/>
              <a:t>terapia</a:t>
            </a:r>
            <a:r>
              <a:rPr lang="en-US" sz="1800" dirty="0" smtClean="0"/>
              <a:t> de </a:t>
            </a:r>
            <a:r>
              <a:rPr lang="en-US" sz="1800" dirty="0" err="1" smtClean="0"/>
              <a:t>aceptación</a:t>
            </a:r>
            <a:r>
              <a:rPr lang="en-US" sz="1800" dirty="0" smtClean="0"/>
              <a:t> </a:t>
            </a:r>
            <a:r>
              <a:rPr lang="en-US" sz="1800" dirty="0" err="1" smtClean="0"/>
              <a:t>y</a:t>
            </a:r>
            <a:r>
              <a:rPr lang="en-US" sz="1800" dirty="0" smtClean="0"/>
              <a:t> </a:t>
            </a:r>
            <a:r>
              <a:rPr lang="en-US" sz="1800" dirty="0" err="1" smtClean="0"/>
              <a:t>compromiso</a:t>
            </a:r>
            <a:r>
              <a:rPr lang="en-US" sz="1800" dirty="0" smtClean="0"/>
              <a:t> a un </a:t>
            </a:r>
            <a:r>
              <a:rPr lang="en-US" sz="1800" dirty="0" err="1" smtClean="0"/>
              <a:t>caso</a:t>
            </a:r>
            <a:r>
              <a:rPr lang="en-US" sz="1800" dirty="0" smtClean="0"/>
              <a:t> de crisis de </a:t>
            </a:r>
            <a:r>
              <a:rPr lang="en-US" sz="1800" dirty="0" err="1" smtClean="0"/>
              <a:t>angustia</a:t>
            </a:r>
            <a:r>
              <a:rPr lang="en-US" sz="1800" dirty="0" smtClean="0"/>
              <a:t> con </a:t>
            </a:r>
            <a:r>
              <a:rPr lang="en-US" sz="1800" dirty="0" err="1" smtClean="0"/>
              <a:t>agorafobia</a:t>
            </a:r>
            <a:r>
              <a:rPr lang="en-US" sz="1800" dirty="0" smtClean="0"/>
              <a:t>: 	un </a:t>
            </a:r>
            <a:r>
              <a:rPr lang="en-US" sz="1800" dirty="0" err="1" smtClean="0"/>
              <a:t>estudio</a:t>
            </a:r>
            <a:r>
              <a:rPr lang="en-US" sz="1800" dirty="0" smtClean="0"/>
              <a:t> de </a:t>
            </a:r>
            <a:r>
              <a:rPr lang="en-US" sz="1800" dirty="0" err="1" smtClean="0"/>
              <a:t>caso</a:t>
            </a:r>
            <a:r>
              <a:rPr lang="en-US" sz="1800" dirty="0" smtClean="0"/>
              <a:t>. </a:t>
            </a:r>
            <a:r>
              <a:rPr lang="en-US" sz="1800" dirty="0" err="1" smtClean="0"/>
              <a:t>Análisis</a:t>
            </a:r>
            <a:r>
              <a:rPr lang="en-US" sz="1800" dirty="0" smtClean="0"/>
              <a:t> </a:t>
            </a:r>
            <a:r>
              <a:rPr lang="en-US" sz="1800" dirty="0" err="1" smtClean="0"/>
              <a:t>y</a:t>
            </a:r>
            <a:r>
              <a:rPr lang="en-US" sz="1800" dirty="0" smtClean="0"/>
              <a:t> </a:t>
            </a:r>
            <a:r>
              <a:rPr lang="en-US" sz="1800" dirty="0" err="1" smtClean="0"/>
              <a:t>Modificación</a:t>
            </a:r>
            <a:r>
              <a:rPr lang="en-US" sz="1800" dirty="0" smtClean="0"/>
              <a:t> de </a:t>
            </a:r>
            <a:r>
              <a:rPr lang="en-US" sz="1800" dirty="0" err="1" smtClean="0"/>
              <a:t>Conducta</a:t>
            </a:r>
            <a:r>
              <a:rPr lang="en-US" sz="1800" dirty="0" smtClean="0"/>
              <a:t>, 31(138), 479-498.</a:t>
            </a:r>
          </a:p>
          <a:p>
            <a:r>
              <a:rPr lang="en-US" sz="1800" dirty="0" smtClean="0"/>
              <a:t>Narrow, W. E., Rae, D. S., Robins, L. N., &amp; </a:t>
            </a:r>
            <a:r>
              <a:rPr lang="en-US" sz="1800" dirty="0" err="1" smtClean="0"/>
              <a:t>Regier</a:t>
            </a:r>
            <a:r>
              <a:rPr lang="en-US" sz="1800" dirty="0" smtClean="0"/>
              <a:t>, D. A. (2002). Revised prevalence based estimates of mental 	disorders in the United States: Using a clinical significance criterion to reconcile 2 surveys’ estimates. </a:t>
            </a:r>
            <a:r>
              <a:rPr lang="en-US" sz="1800" i="1" dirty="0" smtClean="0"/>
              <a:t>Archives 	of General Psychiatry, 59,</a:t>
            </a:r>
            <a:r>
              <a:rPr lang="en-US" sz="1800" dirty="0" smtClean="0"/>
              <a:t> 115-123.</a:t>
            </a:r>
          </a:p>
          <a:p>
            <a:r>
              <a:rPr lang="en-US" sz="1800" dirty="0" err="1" smtClean="0"/>
              <a:t>Orsillo</a:t>
            </a:r>
            <a:r>
              <a:rPr lang="en-US" sz="1800" dirty="0" smtClean="0"/>
              <a:t>, S. M., &amp; Batten, S. V. (2005). Acceptance and commitment therapy in the treatment of posttraumatic stress 	disorder. </a:t>
            </a:r>
            <a:r>
              <a:rPr lang="en-US" sz="1800" i="1" dirty="0" smtClean="0"/>
              <a:t>Behavioral Modification, 29,</a:t>
            </a:r>
            <a:r>
              <a:rPr lang="en-US" sz="1800" dirty="0" smtClean="0"/>
              <a:t> 95-129.</a:t>
            </a:r>
          </a:p>
          <a:p>
            <a:r>
              <a:rPr lang="en-US" sz="1800" dirty="0" err="1" smtClean="0"/>
              <a:t>Orsillo</a:t>
            </a:r>
            <a:r>
              <a:rPr lang="en-US" sz="1800" dirty="0" smtClean="0"/>
              <a:t>, S. M., Roemer, L., &amp; Barlow, D. H., (2001). Integrating acceptance and mindfulness into existing cognitive 	behavioral treatment for GAD: A case study. </a:t>
            </a:r>
            <a:r>
              <a:rPr lang="en-US" sz="1800" i="1" dirty="0" smtClean="0"/>
              <a:t>Cognitive and Behavioral Practice, 10, </a:t>
            </a:r>
            <a:r>
              <a:rPr lang="en-US" sz="1800" dirty="0" smtClean="0"/>
              <a:t>222-230.</a:t>
            </a:r>
          </a:p>
          <a:p>
            <a:r>
              <a:rPr lang="en-US" sz="1800" dirty="0" smtClean="0"/>
              <a:t>Hayes, S. C., </a:t>
            </a:r>
            <a:r>
              <a:rPr lang="en-US" sz="1800" dirty="0" err="1" smtClean="0"/>
              <a:t>Strosahl</a:t>
            </a:r>
            <a:r>
              <a:rPr lang="en-US" sz="1800" dirty="0" smtClean="0"/>
              <a:t>, K. D., &amp; Wilson, K. G. (1999). </a:t>
            </a:r>
            <a:r>
              <a:rPr lang="en-US" sz="1800" i="1" dirty="0" smtClean="0"/>
              <a:t>Acceptance and commitment therapy: An experiential approach to 	behavior change</a:t>
            </a:r>
            <a:r>
              <a:rPr lang="en-US" sz="1800" dirty="0" smtClean="0"/>
              <a:t>. New York: The Guilford Press.</a:t>
            </a:r>
          </a:p>
          <a:p>
            <a:r>
              <a:rPr lang="en-US" sz="1800" dirty="0" smtClean="0"/>
              <a:t>Huerta, F. R., Gomez, S. M., Molina, M. A. M., &amp; </a:t>
            </a:r>
            <a:r>
              <a:rPr lang="en-US" sz="1800" dirty="0" err="1" smtClean="0"/>
              <a:t>Luciano</a:t>
            </a:r>
            <a:r>
              <a:rPr lang="en-US" sz="1800" dirty="0" smtClean="0"/>
              <a:t>, C. M. (1998). Generalized anxiety disorder: A case study. 	</a:t>
            </a:r>
            <a:r>
              <a:rPr lang="en-US" sz="1800" i="1" dirty="0" err="1" smtClean="0"/>
              <a:t>Analisis</a:t>
            </a:r>
            <a:r>
              <a:rPr lang="en-US" sz="1800" i="1" dirty="0" smtClean="0"/>
              <a:t> </a:t>
            </a:r>
            <a:r>
              <a:rPr lang="en-US" sz="1800" i="1" dirty="0" err="1" smtClean="0"/>
              <a:t>y</a:t>
            </a:r>
            <a:r>
              <a:rPr lang="en-US" sz="1800" i="1" dirty="0" smtClean="0"/>
              <a:t> </a:t>
            </a:r>
            <a:r>
              <a:rPr lang="en-US" sz="1800" i="1" dirty="0" err="1" smtClean="0"/>
              <a:t>Modifcacion</a:t>
            </a:r>
            <a:r>
              <a:rPr lang="en-US" sz="1800" i="1" dirty="0" smtClean="0"/>
              <a:t> de </a:t>
            </a:r>
            <a:r>
              <a:rPr lang="en-US" sz="1800" i="1" dirty="0" err="1" smtClean="0"/>
              <a:t>Conducta</a:t>
            </a:r>
            <a:r>
              <a:rPr lang="en-US" sz="1800" i="1" dirty="0" smtClean="0"/>
              <a:t>, 24, </a:t>
            </a:r>
            <a:r>
              <a:rPr lang="en-US" sz="1800" dirty="0" smtClean="0"/>
              <a:t>751-766.</a:t>
            </a:r>
          </a:p>
          <a:p>
            <a:r>
              <a:rPr lang="en-US" sz="1800" dirty="0" smtClean="0"/>
              <a:t>Levitt, J. T., Brown, T. A., </a:t>
            </a:r>
            <a:r>
              <a:rPr lang="en-US" sz="1800" dirty="0" err="1" smtClean="0"/>
              <a:t>Orsillo</a:t>
            </a:r>
            <a:r>
              <a:rPr lang="en-US" sz="1800" dirty="0" smtClean="0"/>
              <a:t>, S. M., &amp; Barlow, D. H. (2004). The effects of acceptance versus suppression of 	emotion on subjective and </a:t>
            </a:r>
            <a:r>
              <a:rPr lang="en-US" sz="1800" dirty="0" err="1" smtClean="0"/>
              <a:t>psychophysiological</a:t>
            </a:r>
            <a:r>
              <a:rPr lang="en-US" sz="1800" dirty="0" smtClean="0"/>
              <a:t> response to carbon dioxide challenge in patients with panic 	disorder. </a:t>
            </a:r>
            <a:r>
              <a:rPr lang="en-US" sz="1800" i="1" dirty="0" smtClean="0"/>
              <a:t>Behavior Therapy, 35,</a:t>
            </a:r>
            <a:r>
              <a:rPr lang="en-US" sz="1800" dirty="0" smtClean="0"/>
              <a:t> 747-766.</a:t>
            </a:r>
          </a:p>
          <a:p>
            <a:r>
              <a:rPr lang="en-US" sz="1800" dirty="0" err="1" smtClean="0"/>
              <a:t>Orsillo</a:t>
            </a:r>
            <a:r>
              <a:rPr lang="en-US" sz="1800" dirty="0" smtClean="0"/>
              <a:t>, S. M., &amp; Batten, S. V. (2005). Acceptance and commitment therapy in the treatment of posttraumatic stress 	disorder. </a:t>
            </a:r>
            <a:r>
              <a:rPr lang="en-US" sz="1800" i="1" dirty="0" smtClean="0"/>
              <a:t>Behavioral Modification, 29,</a:t>
            </a:r>
            <a:r>
              <a:rPr lang="en-US" sz="1800" dirty="0" smtClean="0"/>
              <a:t> 95-129.</a:t>
            </a:r>
          </a:p>
          <a:p>
            <a:r>
              <a:rPr lang="en-US" sz="1800" dirty="0" err="1" smtClean="0"/>
              <a:t>Ossman</a:t>
            </a:r>
            <a:r>
              <a:rPr lang="en-US" sz="1800" dirty="0" smtClean="0"/>
              <a:t>, W., Wilson, K. G., </a:t>
            </a:r>
            <a:r>
              <a:rPr lang="en-US" sz="1800" dirty="0" err="1" smtClean="0"/>
              <a:t>Storaasli</a:t>
            </a:r>
            <a:r>
              <a:rPr lang="en-US" sz="1800" dirty="0" smtClean="0"/>
              <a:t>, R. D., &amp; McNeill, J. W. (2006). A preliminary investigation of the use of 	acceptance and commitment therapy in group treatment for social phobia. </a:t>
            </a:r>
            <a:r>
              <a:rPr lang="en-US" sz="1800" i="1" dirty="0" smtClean="0"/>
              <a:t>International Journal of Psychology 	and Psychological Therapy, 6</a:t>
            </a:r>
            <a:r>
              <a:rPr lang="en-US" sz="1800" dirty="0" smtClean="0"/>
              <a:t>, 397-416.</a:t>
            </a:r>
          </a:p>
          <a:p>
            <a:r>
              <a:rPr lang="es-ES_tradnl" sz="1800" dirty="0" err="1" smtClean="0"/>
              <a:t>Twohig</a:t>
            </a:r>
            <a:r>
              <a:rPr lang="es-ES_tradnl" sz="1800" dirty="0" smtClean="0"/>
              <a:t>, M. P. (2009). </a:t>
            </a:r>
            <a:r>
              <a:rPr lang="es-ES_tradnl" sz="1800" dirty="0" err="1" smtClean="0"/>
              <a:t>Acceptance</a:t>
            </a:r>
            <a:r>
              <a:rPr lang="es-ES_tradnl" sz="1800" dirty="0" smtClean="0"/>
              <a:t> </a:t>
            </a:r>
            <a:r>
              <a:rPr lang="es-ES_tradnl" sz="1800" dirty="0" err="1" smtClean="0"/>
              <a:t>and</a:t>
            </a:r>
            <a:r>
              <a:rPr lang="es-ES_tradnl" sz="1800" dirty="0" smtClean="0"/>
              <a:t> </a:t>
            </a:r>
            <a:r>
              <a:rPr lang="es-ES_tradnl" sz="1800" dirty="0" err="1" smtClean="0"/>
              <a:t>Commitment</a:t>
            </a:r>
            <a:r>
              <a:rPr lang="es-ES_tradnl" sz="1800" dirty="0" smtClean="0"/>
              <a:t> </a:t>
            </a:r>
            <a:r>
              <a:rPr lang="es-ES_tradnl" sz="1800" dirty="0" err="1" smtClean="0"/>
              <a:t>Therapy</a:t>
            </a:r>
            <a:r>
              <a:rPr lang="es-ES_tradnl" sz="1800" dirty="0" smtClean="0"/>
              <a:t> </a:t>
            </a:r>
            <a:r>
              <a:rPr lang="es-ES_tradnl" sz="1800" dirty="0" err="1" smtClean="0"/>
              <a:t>for</a:t>
            </a:r>
            <a:r>
              <a:rPr lang="es-ES_tradnl" sz="1800" dirty="0" smtClean="0"/>
              <a:t> </a:t>
            </a:r>
            <a:r>
              <a:rPr lang="es-ES_tradnl" sz="1800" dirty="0" err="1" smtClean="0"/>
              <a:t>Treatment</a:t>
            </a:r>
            <a:r>
              <a:rPr lang="es-ES_tradnl" sz="1800" dirty="0" smtClean="0"/>
              <a:t>-</a:t>
            </a:r>
            <a:r>
              <a:rPr lang="es-ES_tradnl" sz="1800" dirty="0" err="1" smtClean="0"/>
              <a:t>Resistant</a:t>
            </a:r>
            <a:r>
              <a:rPr lang="es-ES_tradnl" sz="1800" dirty="0" smtClean="0"/>
              <a:t> </a:t>
            </a:r>
            <a:r>
              <a:rPr lang="es-ES_tradnl" sz="1800" dirty="0" err="1" smtClean="0"/>
              <a:t>Posttraumatic</a:t>
            </a:r>
            <a:r>
              <a:rPr lang="es-ES_tradnl" sz="1800" dirty="0" smtClean="0"/>
              <a:t> Stress </a:t>
            </a:r>
            <a:r>
              <a:rPr lang="es-ES_tradnl" sz="1800" dirty="0" err="1" smtClean="0"/>
              <a:t>Disorder</a:t>
            </a:r>
            <a:r>
              <a:rPr lang="es-ES_tradnl" sz="1800" dirty="0" smtClean="0"/>
              <a:t>: A 	Case </a:t>
            </a:r>
            <a:r>
              <a:rPr lang="es-ES_tradnl" sz="1800" dirty="0" err="1" smtClean="0"/>
              <a:t>Study</a:t>
            </a:r>
            <a:r>
              <a:rPr lang="es-ES_tradnl" sz="1800" dirty="0" smtClean="0"/>
              <a:t>. </a:t>
            </a:r>
            <a:r>
              <a:rPr lang="es-ES_tradnl" sz="1800" dirty="0" err="1" smtClean="0"/>
              <a:t>Cognitive</a:t>
            </a:r>
            <a:r>
              <a:rPr lang="es-ES_tradnl" sz="1800" dirty="0" smtClean="0"/>
              <a:t> </a:t>
            </a:r>
            <a:r>
              <a:rPr lang="es-ES_tradnl" sz="1800" dirty="0" err="1" smtClean="0"/>
              <a:t>and</a:t>
            </a:r>
            <a:r>
              <a:rPr lang="es-ES_tradnl" sz="1800" dirty="0" smtClean="0"/>
              <a:t> </a:t>
            </a:r>
            <a:r>
              <a:rPr lang="es-ES_tradnl" sz="1800" dirty="0" err="1" smtClean="0"/>
              <a:t>Behavioral</a:t>
            </a:r>
            <a:r>
              <a:rPr lang="es-ES_tradnl" sz="1800" dirty="0" smtClean="0"/>
              <a:t> </a:t>
            </a:r>
            <a:r>
              <a:rPr lang="es-ES_tradnl" sz="1800" dirty="0" err="1" smtClean="0"/>
              <a:t>Practice</a:t>
            </a:r>
            <a:r>
              <a:rPr lang="es-ES_tradnl" sz="1800" dirty="0" smtClean="0"/>
              <a:t>, 16(3), 243-252.</a:t>
            </a:r>
            <a:endParaRPr lang="en-US" sz="1800" dirty="0" smtClean="0"/>
          </a:p>
          <a:p>
            <a:r>
              <a:rPr lang="en-US" sz="1800" dirty="0" err="1" smtClean="0"/>
              <a:t>Twohig</a:t>
            </a:r>
            <a:r>
              <a:rPr lang="en-US" sz="1800" dirty="0" smtClean="0"/>
              <a:t>, M. P., Hayes, S. C., &amp; Masuda, A. (2006). Increasing willingness to experience obsessions: acceptance and 	commitment therapy as a treatment for obsessive-compulsive disorder. </a:t>
            </a:r>
            <a:r>
              <a:rPr lang="en-US" sz="1800" i="1" dirty="0" smtClean="0"/>
              <a:t>Behavior Therapy, 37,</a:t>
            </a:r>
            <a:r>
              <a:rPr lang="en-US" sz="1800" dirty="0" smtClean="0"/>
              <a:t> 3-13.</a:t>
            </a:r>
          </a:p>
          <a:p>
            <a:r>
              <a:rPr lang="es-ES_tradnl" sz="1800" dirty="0" err="1" smtClean="0"/>
              <a:t>Twohig</a:t>
            </a:r>
            <a:r>
              <a:rPr lang="es-ES_tradnl" sz="1800" dirty="0" smtClean="0"/>
              <a:t>, M. P., </a:t>
            </a:r>
            <a:r>
              <a:rPr lang="es-ES_tradnl" sz="1800" dirty="0" err="1" smtClean="0"/>
              <a:t>Hayes</a:t>
            </a:r>
            <a:r>
              <a:rPr lang="es-ES_tradnl" sz="1800" dirty="0" smtClean="0"/>
              <a:t>, S. C., </a:t>
            </a:r>
            <a:r>
              <a:rPr lang="es-ES_tradnl" sz="1800" dirty="0" err="1" smtClean="0"/>
              <a:t>Plumb</a:t>
            </a:r>
            <a:r>
              <a:rPr lang="es-ES_tradnl" sz="1800" dirty="0" smtClean="0"/>
              <a:t>, J. C., </a:t>
            </a:r>
            <a:r>
              <a:rPr lang="es-ES_tradnl" sz="1800" dirty="0" err="1" smtClean="0"/>
              <a:t>Pruitt</a:t>
            </a:r>
            <a:r>
              <a:rPr lang="es-ES_tradnl" sz="1800" dirty="0" smtClean="0"/>
              <a:t>, L. D., Collins, A. B., </a:t>
            </a:r>
            <a:r>
              <a:rPr lang="es-ES_tradnl" sz="1800" dirty="0" err="1" smtClean="0"/>
              <a:t>Hazlett</a:t>
            </a:r>
            <a:r>
              <a:rPr lang="es-ES_tradnl" sz="1800" dirty="0" smtClean="0"/>
              <a:t>-</a:t>
            </a:r>
            <a:r>
              <a:rPr lang="es-ES_tradnl" sz="1800" dirty="0" err="1" smtClean="0"/>
              <a:t>Stevens</a:t>
            </a:r>
            <a:r>
              <a:rPr lang="es-ES_tradnl" sz="1800" dirty="0" smtClean="0"/>
              <a:t>, H. &amp; </a:t>
            </a:r>
            <a:r>
              <a:rPr lang="es-ES_tradnl" sz="1800" dirty="0" err="1" smtClean="0"/>
              <a:t>Woidneck</a:t>
            </a:r>
            <a:r>
              <a:rPr lang="es-ES_tradnl" sz="1800" dirty="0" smtClean="0"/>
              <a:t>, M. R. (2010) A 	</a:t>
            </a:r>
            <a:r>
              <a:rPr lang="es-ES_tradnl" sz="1800" dirty="0" err="1" smtClean="0"/>
              <a:t>randomized</a:t>
            </a:r>
            <a:r>
              <a:rPr lang="es-ES_tradnl" sz="1800" dirty="0" smtClean="0"/>
              <a:t> </a:t>
            </a:r>
            <a:r>
              <a:rPr lang="es-ES_tradnl" sz="1800" dirty="0" err="1" smtClean="0"/>
              <a:t>clinical</a:t>
            </a:r>
            <a:r>
              <a:rPr lang="es-ES_tradnl" sz="1800" dirty="0" smtClean="0"/>
              <a:t> </a:t>
            </a:r>
            <a:r>
              <a:rPr lang="es-ES_tradnl" sz="1800" dirty="0" err="1" smtClean="0"/>
              <a:t>trial</a:t>
            </a:r>
            <a:r>
              <a:rPr lang="es-ES_tradnl" sz="1800" dirty="0" smtClean="0"/>
              <a:t> </a:t>
            </a:r>
            <a:r>
              <a:rPr lang="es-ES_tradnl" sz="1800" dirty="0" err="1" smtClean="0"/>
              <a:t>of</a:t>
            </a:r>
            <a:r>
              <a:rPr lang="es-ES_tradnl" sz="1800" dirty="0" smtClean="0"/>
              <a:t> </a:t>
            </a:r>
            <a:r>
              <a:rPr lang="es-ES_tradnl" sz="1800" dirty="0" err="1" smtClean="0"/>
              <a:t>Acceptance</a:t>
            </a:r>
            <a:r>
              <a:rPr lang="es-ES_tradnl" sz="1800" dirty="0" smtClean="0"/>
              <a:t> </a:t>
            </a:r>
            <a:r>
              <a:rPr lang="es-ES_tradnl" sz="1800" dirty="0" err="1" smtClean="0"/>
              <a:t>and</a:t>
            </a:r>
            <a:r>
              <a:rPr lang="es-ES_tradnl" sz="1800" dirty="0" smtClean="0"/>
              <a:t> </a:t>
            </a:r>
            <a:r>
              <a:rPr lang="es-ES_tradnl" sz="1800" dirty="0" err="1" smtClean="0"/>
              <a:t>Commitment</a:t>
            </a:r>
            <a:r>
              <a:rPr lang="es-ES_tradnl" sz="1800" dirty="0" smtClean="0"/>
              <a:t> </a:t>
            </a:r>
            <a:r>
              <a:rPr lang="es-ES_tradnl" sz="1800" dirty="0" err="1" smtClean="0"/>
              <a:t>Therapy</a:t>
            </a:r>
            <a:r>
              <a:rPr lang="es-ES_tradnl" sz="1800" dirty="0" smtClean="0"/>
              <a:t> vs. </a:t>
            </a:r>
            <a:r>
              <a:rPr lang="es-ES_tradnl" sz="1800" dirty="0" err="1" smtClean="0"/>
              <a:t>Progressive</a:t>
            </a:r>
            <a:r>
              <a:rPr lang="es-ES_tradnl" sz="1800" dirty="0" smtClean="0"/>
              <a:t> </a:t>
            </a:r>
            <a:r>
              <a:rPr lang="es-ES_tradnl" sz="1800" dirty="0" err="1" smtClean="0"/>
              <a:t>Relaxation</a:t>
            </a:r>
            <a:r>
              <a:rPr lang="es-ES_tradnl" sz="1800" dirty="0" smtClean="0"/>
              <a:t> Training </a:t>
            </a:r>
            <a:r>
              <a:rPr lang="es-ES_tradnl" sz="1800" dirty="0" err="1" smtClean="0"/>
              <a:t>for</a:t>
            </a:r>
            <a:r>
              <a:rPr lang="es-ES_tradnl" sz="1800" dirty="0" smtClean="0"/>
              <a:t> 	</a:t>
            </a:r>
            <a:r>
              <a:rPr lang="es-ES_tradnl" sz="1800" dirty="0" err="1" smtClean="0"/>
              <a:t>obsessive</a:t>
            </a:r>
            <a:r>
              <a:rPr lang="es-ES_tradnl" sz="1800" dirty="0" smtClean="0"/>
              <a:t> </a:t>
            </a:r>
            <a:r>
              <a:rPr lang="es-ES_tradnl" sz="1800" dirty="0" err="1" smtClean="0"/>
              <a:t>compulsive</a:t>
            </a:r>
            <a:r>
              <a:rPr lang="es-ES_tradnl" sz="1800" dirty="0" smtClean="0"/>
              <a:t> </a:t>
            </a:r>
            <a:r>
              <a:rPr lang="es-ES_tradnl" sz="1800" dirty="0" err="1" smtClean="0"/>
              <a:t>disorder</a:t>
            </a:r>
            <a:r>
              <a:rPr lang="es-ES_tradnl" sz="1800" i="1" dirty="0" smtClean="0"/>
              <a:t>. Journal </a:t>
            </a:r>
            <a:r>
              <a:rPr lang="es-ES_tradnl" sz="1800" i="1" dirty="0" err="1" smtClean="0"/>
              <a:t>of</a:t>
            </a:r>
            <a:r>
              <a:rPr lang="es-ES_tradnl" sz="1800" i="1" dirty="0" smtClean="0"/>
              <a:t> Consulting </a:t>
            </a:r>
            <a:r>
              <a:rPr lang="es-ES_tradnl" sz="1800" i="1" dirty="0" err="1" smtClean="0"/>
              <a:t>and</a:t>
            </a:r>
            <a:r>
              <a:rPr lang="es-ES_tradnl" sz="1800" i="1" dirty="0" smtClean="0"/>
              <a:t> </a:t>
            </a:r>
            <a:r>
              <a:rPr lang="es-ES_tradnl" sz="1800" i="1" dirty="0" err="1" smtClean="0"/>
              <a:t>Clinical</a:t>
            </a:r>
            <a:r>
              <a:rPr lang="es-ES_tradnl" sz="1800" i="1" dirty="0" smtClean="0"/>
              <a:t> </a:t>
            </a:r>
            <a:r>
              <a:rPr lang="es-ES_tradnl" sz="1800" i="1" dirty="0" err="1" smtClean="0"/>
              <a:t>Psychology</a:t>
            </a:r>
            <a:r>
              <a:rPr lang="es-ES_tradnl" sz="1800" i="1" dirty="0" smtClean="0"/>
              <a:t>, 78, </a:t>
            </a:r>
            <a:r>
              <a:rPr lang="es-ES_tradnl" sz="1800" dirty="0" smtClean="0"/>
              <a:t>705-716.</a:t>
            </a:r>
            <a:endParaRPr lang="en-US" sz="1800" dirty="0" smtClean="0"/>
          </a:p>
          <a:p>
            <a:r>
              <a:rPr lang="en-US" sz="1800" dirty="0" err="1" smtClean="0"/>
              <a:t>Twohig</a:t>
            </a:r>
            <a:r>
              <a:rPr lang="en-US" sz="1800" dirty="0" smtClean="0"/>
              <a:t>, M. P., &amp; Woods, D. W. (2004). A preliminary investigation of acceptance and commitment therapy and habit 	reversal as a treatment for </a:t>
            </a:r>
            <a:r>
              <a:rPr lang="en-US" sz="1800" dirty="0" err="1" smtClean="0"/>
              <a:t>trichotillomania</a:t>
            </a:r>
            <a:r>
              <a:rPr lang="en-US" sz="1800" dirty="0" smtClean="0"/>
              <a:t>. </a:t>
            </a:r>
            <a:r>
              <a:rPr lang="en-US" sz="1800" i="1" dirty="0" smtClean="0"/>
              <a:t>Behavior Therapy, 35</a:t>
            </a:r>
            <a:r>
              <a:rPr lang="en-US" sz="1800" dirty="0" smtClean="0"/>
              <a:t>, 803-820.</a:t>
            </a:r>
          </a:p>
          <a:p>
            <a:r>
              <a:rPr lang="es-ES_tradnl" sz="1800" dirty="0" err="1" smtClean="0"/>
              <a:t>Twohig</a:t>
            </a:r>
            <a:r>
              <a:rPr lang="es-ES_tradnl" sz="1800" dirty="0" smtClean="0"/>
              <a:t>, M. P., </a:t>
            </a:r>
            <a:r>
              <a:rPr lang="es-ES_tradnl" sz="1800" dirty="0" err="1" smtClean="0"/>
              <a:t>Hayes</a:t>
            </a:r>
            <a:r>
              <a:rPr lang="es-ES_tradnl" sz="1800" dirty="0" smtClean="0"/>
              <a:t>, S. C., </a:t>
            </a:r>
            <a:r>
              <a:rPr lang="es-ES_tradnl" sz="1800" dirty="0" err="1" smtClean="0"/>
              <a:t>Plumb</a:t>
            </a:r>
            <a:r>
              <a:rPr lang="es-ES_tradnl" sz="1800" dirty="0" smtClean="0"/>
              <a:t>, J. C., </a:t>
            </a:r>
            <a:r>
              <a:rPr lang="es-ES_tradnl" sz="1800" dirty="0" err="1" smtClean="0"/>
              <a:t>Pruitt</a:t>
            </a:r>
            <a:r>
              <a:rPr lang="es-ES_tradnl" sz="1800" dirty="0" smtClean="0"/>
              <a:t>, L. D., Collins, A. B., </a:t>
            </a:r>
            <a:r>
              <a:rPr lang="es-ES_tradnl" sz="1800" dirty="0" err="1" smtClean="0"/>
              <a:t>Hazlett</a:t>
            </a:r>
            <a:r>
              <a:rPr lang="es-ES_tradnl" sz="1800" dirty="0" smtClean="0"/>
              <a:t>-</a:t>
            </a:r>
            <a:r>
              <a:rPr lang="es-ES_tradnl" sz="1800" dirty="0" err="1" smtClean="0"/>
              <a:t>Stevens</a:t>
            </a:r>
            <a:r>
              <a:rPr lang="es-ES_tradnl" sz="1800" dirty="0" smtClean="0"/>
              <a:t>, H. &amp; </a:t>
            </a:r>
            <a:r>
              <a:rPr lang="es-ES_tradnl" sz="1800" dirty="0" err="1" smtClean="0"/>
              <a:t>Woidneck</a:t>
            </a:r>
            <a:r>
              <a:rPr lang="es-ES_tradnl" sz="1800" dirty="0" smtClean="0"/>
              <a:t>, M. R. (2010) A 	</a:t>
            </a:r>
            <a:r>
              <a:rPr lang="es-ES_tradnl" sz="1800" dirty="0" err="1" smtClean="0"/>
              <a:t>randomized</a:t>
            </a:r>
            <a:r>
              <a:rPr lang="es-ES_tradnl" sz="1800" dirty="0" smtClean="0"/>
              <a:t> </a:t>
            </a:r>
            <a:r>
              <a:rPr lang="es-ES_tradnl" sz="1800" dirty="0" err="1" smtClean="0"/>
              <a:t>clinical</a:t>
            </a:r>
            <a:r>
              <a:rPr lang="es-ES_tradnl" sz="1800" dirty="0" smtClean="0"/>
              <a:t> </a:t>
            </a:r>
            <a:r>
              <a:rPr lang="es-ES_tradnl" sz="1800" dirty="0" err="1" smtClean="0"/>
              <a:t>trial</a:t>
            </a:r>
            <a:r>
              <a:rPr lang="es-ES_tradnl" sz="1800" dirty="0" smtClean="0"/>
              <a:t> </a:t>
            </a:r>
            <a:r>
              <a:rPr lang="es-ES_tradnl" sz="1800" dirty="0" err="1" smtClean="0"/>
              <a:t>of</a:t>
            </a:r>
            <a:r>
              <a:rPr lang="es-ES_tradnl" sz="1800" dirty="0" smtClean="0"/>
              <a:t> </a:t>
            </a:r>
            <a:r>
              <a:rPr lang="es-ES_tradnl" sz="1800" dirty="0" err="1" smtClean="0"/>
              <a:t>Acceptance</a:t>
            </a:r>
            <a:r>
              <a:rPr lang="es-ES_tradnl" sz="1800" dirty="0" smtClean="0"/>
              <a:t> </a:t>
            </a:r>
            <a:r>
              <a:rPr lang="es-ES_tradnl" sz="1800" dirty="0" err="1" smtClean="0"/>
              <a:t>and</a:t>
            </a:r>
            <a:r>
              <a:rPr lang="es-ES_tradnl" sz="1800" dirty="0" smtClean="0"/>
              <a:t> </a:t>
            </a:r>
            <a:r>
              <a:rPr lang="es-ES_tradnl" sz="1800" dirty="0" err="1" smtClean="0"/>
              <a:t>Commitment</a:t>
            </a:r>
            <a:r>
              <a:rPr lang="es-ES_tradnl" sz="1800" dirty="0" smtClean="0"/>
              <a:t> </a:t>
            </a:r>
            <a:r>
              <a:rPr lang="es-ES_tradnl" sz="1800" dirty="0" err="1" smtClean="0"/>
              <a:t>Therapy</a:t>
            </a:r>
            <a:r>
              <a:rPr lang="es-ES_tradnl" sz="1800" dirty="0" smtClean="0"/>
              <a:t> vs. </a:t>
            </a:r>
            <a:r>
              <a:rPr lang="es-ES_tradnl" sz="1800" dirty="0" err="1" smtClean="0"/>
              <a:t>Progressive</a:t>
            </a:r>
            <a:r>
              <a:rPr lang="es-ES_tradnl" sz="1800" dirty="0" smtClean="0"/>
              <a:t> </a:t>
            </a:r>
            <a:r>
              <a:rPr lang="es-ES_tradnl" sz="1800" dirty="0" err="1" smtClean="0"/>
              <a:t>Relaxation</a:t>
            </a:r>
            <a:r>
              <a:rPr lang="es-ES_tradnl" sz="1800" dirty="0" smtClean="0"/>
              <a:t> Training </a:t>
            </a:r>
            <a:r>
              <a:rPr lang="es-ES_tradnl" sz="1800" dirty="0" err="1" smtClean="0"/>
              <a:t>for</a:t>
            </a:r>
            <a:r>
              <a:rPr lang="es-ES_tradnl" sz="1800" dirty="0" smtClean="0"/>
              <a:t> 	</a:t>
            </a:r>
            <a:r>
              <a:rPr lang="es-ES_tradnl" sz="1800" dirty="0" err="1" smtClean="0"/>
              <a:t>obsessive</a:t>
            </a:r>
            <a:r>
              <a:rPr lang="es-ES_tradnl" sz="1800" dirty="0" smtClean="0"/>
              <a:t> </a:t>
            </a:r>
            <a:r>
              <a:rPr lang="es-ES_tradnl" sz="1800" dirty="0" err="1" smtClean="0"/>
              <a:t>compulsive</a:t>
            </a:r>
            <a:r>
              <a:rPr lang="es-ES_tradnl" sz="1800" dirty="0" smtClean="0"/>
              <a:t> </a:t>
            </a:r>
            <a:r>
              <a:rPr lang="es-ES_tradnl" sz="1800" dirty="0" err="1" smtClean="0"/>
              <a:t>disorder</a:t>
            </a:r>
            <a:r>
              <a:rPr lang="es-ES_tradnl" sz="1800" i="1" dirty="0" smtClean="0"/>
              <a:t>. Journal </a:t>
            </a:r>
            <a:r>
              <a:rPr lang="es-ES_tradnl" sz="1800" i="1" dirty="0" err="1" smtClean="0"/>
              <a:t>of</a:t>
            </a:r>
            <a:r>
              <a:rPr lang="es-ES_tradnl" sz="1800" i="1" dirty="0" smtClean="0"/>
              <a:t> Consulting </a:t>
            </a:r>
            <a:r>
              <a:rPr lang="es-ES_tradnl" sz="1800" i="1" dirty="0" err="1" smtClean="0"/>
              <a:t>and</a:t>
            </a:r>
            <a:r>
              <a:rPr lang="es-ES_tradnl" sz="1800" i="1" dirty="0" smtClean="0"/>
              <a:t> </a:t>
            </a:r>
            <a:r>
              <a:rPr lang="es-ES_tradnl" sz="1800" i="1" dirty="0" err="1" smtClean="0"/>
              <a:t>Clinical</a:t>
            </a:r>
            <a:r>
              <a:rPr lang="es-ES_tradnl" sz="1800" i="1" dirty="0" smtClean="0"/>
              <a:t> </a:t>
            </a:r>
            <a:r>
              <a:rPr lang="es-ES_tradnl" sz="1800" i="1" dirty="0" err="1" smtClean="0"/>
              <a:t>Psychology</a:t>
            </a:r>
            <a:r>
              <a:rPr lang="es-ES_tradnl" sz="1800" i="1" dirty="0" smtClean="0"/>
              <a:t>, 78, </a:t>
            </a:r>
            <a:r>
              <a:rPr lang="es-ES_tradnl" sz="1800" dirty="0" smtClean="0"/>
              <a:t>705-716.</a:t>
            </a:r>
          </a:p>
          <a:p>
            <a:r>
              <a:rPr lang="es-ES" sz="1800" dirty="0" smtClean="0"/>
              <a:t>Zaldívar, F., &amp; Hernández, M. (2001). </a:t>
            </a:r>
            <a:r>
              <a:rPr lang="en-US" sz="1800" dirty="0" err="1" smtClean="0"/>
              <a:t>Terapia</a:t>
            </a:r>
            <a:r>
              <a:rPr lang="en-US" sz="1800" dirty="0" smtClean="0"/>
              <a:t> de </a:t>
            </a:r>
            <a:r>
              <a:rPr lang="en-US" sz="1800" dirty="0" err="1" smtClean="0"/>
              <a:t>Aceptación</a:t>
            </a:r>
            <a:r>
              <a:rPr lang="en-US" sz="1800" dirty="0" smtClean="0"/>
              <a:t> </a:t>
            </a:r>
            <a:r>
              <a:rPr lang="en-US" sz="1800" dirty="0" err="1" smtClean="0"/>
              <a:t>y</a:t>
            </a:r>
            <a:r>
              <a:rPr lang="en-US" sz="1800" dirty="0" smtClean="0"/>
              <a:t> </a:t>
            </a:r>
            <a:r>
              <a:rPr lang="en-US" sz="1800" dirty="0" err="1" smtClean="0"/>
              <a:t>Compromiso</a:t>
            </a:r>
            <a:r>
              <a:rPr lang="en-US" sz="1800" dirty="0" smtClean="0"/>
              <a:t>: </a:t>
            </a:r>
            <a:r>
              <a:rPr lang="en-US" sz="1800" dirty="0" err="1" smtClean="0"/>
              <a:t>Aplicación</a:t>
            </a:r>
            <a:r>
              <a:rPr lang="en-US" sz="1800" dirty="0" smtClean="0"/>
              <a:t> a un </a:t>
            </a:r>
            <a:r>
              <a:rPr lang="en-US" sz="1800" dirty="0" err="1" smtClean="0"/>
              <a:t>trastorno</a:t>
            </a:r>
            <a:r>
              <a:rPr lang="en-US" sz="1800" dirty="0" smtClean="0"/>
              <a:t> de </a:t>
            </a:r>
            <a:r>
              <a:rPr lang="en-US" sz="1800" dirty="0" err="1" smtClean="0"/>
              <a:t>evitación</a:t>
            </a:r>
            <a:r>
              <a:rPr lang="en-US" sz="1800" dirty="0" smtClean="0"/>
              <a:t> 	</a:t>
            </a:r>
            <a:r>
              <a:rPr lang="en-US" sz="1800" dirty="0" err="1" smtClean="0"/>
              <a:t>experiencial</a:t>
            </a:r>
            <a:r>
              <a:rPr lang="en-US" sz="1800" dirty="0" smtClean="0"/>
              <a:t> con </a:t>
            </a:r>
            <a:r>
              <a:rPr lang="en-US" sz="1800" dirty="0" err="1" smtClean="0"/>
              <a:t>topografía</a:t>
            </a:r>
            <a:r>
              <a:rPr lang="en-US" sz="1800" dirty="0" smtClean="0"/>
              <a:t> </a:t>
            </a:r>
            <a:r>
              <a:rPr lang="en-US" sz="1800" dirty="0" err="1" smtClean="0"/>
              <a:t>agorafóbica</a:t>
            </a:r>
            <a:r>
              <a:rPr lang="en-US" sz="1800" dirty="0" smtClean="0"/>
              <a:t>. </a:t>
            </a:r>
            <a:r>
              <a:rPr lang="en-US" sz="1800" i="1" dirty="0" err="1" smtClean="0"/>
              <a:t>Análisis</a:t>
            </a:r>
            <a:r>
              <a:rPr lang="en-US" sz="1800" i="1" dirty="0" smtClean="0"/>
              <a:t> </a:t>
            </a:r>
            <a:r>
              <a:rPr lang="en-US" sz="1800" i="1" dirty="0" err="1" smtClean="0"/>
              <a:t>y</a:t>
            </a:r>
            <a:r>
              <a:rPr lang="en-US" sz="1800" i="1" dirty="0" smtClean="0"/>
              <a:t> </a:t>
            </a:r>
            <a:r>
              <a:rPr lang="en-US" sz="1800" i="1" dirty="0" err="1" smtClean="0"/>
              <a:t>Modificación</a:t>
            </a:r>
            <a:r>
              <a:rPr lang="en-US" sz="1800" i="1" dirty="0" smtClean="0"/>
              <a:t> de </a:t>
            </a:r>
            <a:r>
              <a:rPr lang="en-US" sz="1800" i="1" dirty="0" err="1" smtClean="0"/>
              <a:t>Conducta</a:t>
            </a:r>
            <a:r>
              <a:rPr lang="en-US" sz="1800" i="1" dirty="0" smtClean="0"/>
              <a:t>, 27</a:t>
            </a:r>
            <a:r>
              <a:rPr lang="en-US" sz="1800" dirty="0" smtClean="0"/>
              <a:t>(113), 425-454.</a:t>
            </a:r>
          </a:p>
          <a:p>
            <a:r>
              <a:rPr lang="en-US" sz="1800" dirty="0" err="1" smtClean="0"/>
              <a:t>Zettle</a:t>
            </a:r>
            <a:r>
              <a:rPr lang="en-US" sz="1800" dirty="0" smtClean="0"/>
              <a:t>, R. D. (2003). Acceptance and commitment therapy (ACT) vs. systematic desensitization in treatment of 	mathematics anxiety. </a:t>
            </a:r>
            <a:r>
              <a:rPr lang="en-US" sz="1800" i="1" dirty="0" smtClean="0"/>
              <a:t>Psychological Record, 52, </a:t>
            </a:r>
            <a:r>
              <a:rPr lang="en-US" sz="1800" dirty="0" smtClean="0"/>
              <a:t>197-215.</a:t>
            </a:r>
          </a:p>
          <a:p>
            <a:endParaRPr lang="en-US" sz="3200" dirty="0" smtClean="0"/>
          </a:p>
          <a:p>
            <a:endParaRPr lang="en-US" sz="3200" dirty="0" smtClean="0"/>
          </a:p>
          <a:p>
            <a:endParaRPr lang="en-US" sz="3200" dirty="0" smtClean="0"/>
          </a:p>
          <a:p>
            <a:endParaRPr lang="en-US" sz="4400" dirty="0" smtClean="0"/>
          </a:p>
          <a:p>
            <a:pPr defTabSz="917575">
              <a:buClr>
                <a:srgbClr val="FACC00"/>
              </a:buClr>
              <a:tabLst>
                <a:tab pos="503238" algn="l"/>
              </a:tabLst>
            </a:pPr>
            <a:endParaRPr lang="en-US" sz="4400" dirty="0" smtClean="0"/>
          </a:p>
          <a:p>
            <a:pPr defTabSz="917575">
              <a:buClr>
                <a:srgbClr val="FACC00"/>
              </a:buClr>
              <a:tabLst>
                <a:tab pos="503238" algn="l"/>
              </a:tabLst>
            </a:pPr>
            <a:endParaRPr lang="en-US" sz="4100" dirty="0" smtClean="0"/>
          </a:p>
          <a:p>
            <a:pPr defTabSz="917575">
              <a:buClr>
                <a:srgbClr val="FACC00"/>
              </a:buClr>
              <a:buFontTx/>
              <a:buChar char="•"/>
              <a:tabLst>
                <a:tab pos="503238" algn="l"/>
              </a:tabLst>
            </a:pPr>
            <a:endParaRPr lang="en-US" sz="1600" b="1" dirty="0"/>
          </a:p>
        </p:txBody>
      </p:sp>
      <p:sp>
        <p:nvSpPr>
          <p:cNvPr id="17" name="Rectangle 16"/>
          <p:cNvSpPr/>
          <p:nvPr/>
        </p:nvSpPr>
        <p:spPr>
          <a:xfrm>
            <a:off x="14033936" y="10007600"/>
            <a:ext cx="18891722" cy="22236849"/>
          </a:xfrm>
          <a:prstGeom prst="rect">
            <a:avLst/>
          </a:prstGeom>
        </p:spPr>
        <p:txBody>
          <a:bodyPr wrap="square">
            <a:spAutoFit/>
          </a:bodyPr>
          <a:lstStyle/>
          <a:p>
            <a:pPr algn="ctr" defTabSz="917575">
              <a:tabLst>
                <a:tab pos="503238" algn="l"/>
              </a:tabLst>
            </a:pPr>
            <a:r>
              <a:rPr lang="en-US" sz="5600" b="1" dirty="0" smtClean="0"/>
              <a:t>ACT with Anxiety Disorders: A Rationale</a:t>
            </a:r>
          </a:p>
          <a:p>
            <a:pPr algn="ctr" defTabSz="917575">
              <a:tabLst>
                <a:tab pos="503238" algn="l"/>
              </a:tabLst>
            </a:pPr>
            <a:endParaRPr lang="en-US" sz="4000" b="1" dirty="0" smtClean="0"/>
          </a:p>
          <a:p>
            <a:pPr defTabSz="917575">
              <a:buFont typeface="Arial"/>
              <a:buChar char="•"/>
              <a:tabLst>
                <a:tab pos="503238" algn="l"/>
              </a:tabLst>
            </a:pPr>
            <a:r>
              <a:rPr lang="en-US" sz="3600" dirty="0" smtClean="0"/>
              <a:t>Research suggests that anxiety disorders are developed and maintained by avoidant behavior patterns and fusion with maladaptive thoughts (</a:t>
            </a:r>
            <a:r>
              <a:rPr lang="en-US" sz="3600" dirty="0" err="1" smtClean="0"/>
              <a:t>Orsillo</a:t>
            </a:r>
            <a:r>
              <a:rPr lang="en-US" sz="3600" dirty="0" smtClean="0"/>
              <a:t> et al., 2005). </a:t>
            </a:r>
          </a:p>
          <a:p>
            <a:pPr defTabSz="917575">
              <a:buFont typeface="Arial"/>
              <a:buChar char="•"/>
              <a:tabLst>
                <a:tab pos="503238" algn="l"/>
              </a:tabLst>
            </a:pPr>
            <a:r>
              <a:rPr lang="en-US" sz="3600" dirty="0" smtClean="0"/>
              <a:t>ACT targets experiential avoidance—behaviors that are intended to alter the intensity or frequency of unwanted private experiences (e.g., unpleasant thoughts, feelings, and bodily sensations)—as well as behavioral avoidance of situations that tend to arouse unwanted private experiences (Hayes et al.,1999).</a:t>
            </a:r>
          </a:p>
          <a:p>
            <a:pPr defTabSz="917575">
              <a:tabLst>
                <a:tab pos="503238" algn="l"/>
              </a:tabLst>
            </a:pPr>
            <a:endParaRPr lang="en-US" sz="5400" b="1" dirty="0" smtClean="0"/>
          </a:p>
          <a:p>
            <a:pPr algn="ctr" defTabSz="917575">
              <a:tabLst>
                <a:tab pos="503238" algn="l"/>
              </a:tabLst>
            </a:pPr>
            <a:r>
              <a:rPr lang="en-US" sz="5600" b="1" dirty="0" smtClean="0"/>
              <a:t>ACT with Anxiety Disorders: Outcome Studies</a:t>
            </a:r>
          </a:p>
          <a:p>
            <a:pPr algn="ctr" defTabSz="917575">
              <a:tabLst>
                <a:tab pos="503238" algn="l"/>
              </a:tabLst>
            </a:pPr>
            <a:endParaRPr lang="en-US" sz="4000" b="1" dirty="0" smtClean="0"/>
          </a:p>
          <a:p>
            <a:pPr defTabSz="917575">
              <a:buFont typeface="Arial"/>
              <a:buChar char="•"/>
              <a:tabLst>
                <a:tab pos="503238" algn="l"/>
              </a:tabLst>
            </a:pPr>
            <a:r>
              <a:rPr lang="en-US" sz="3600" dirty="0" smtClean="0"/>
              <a:t>ACT has been used successfully in the treatment of:</a:t>
            </a:r>
          </a:p>
          <a:p>
            <a:pPr lvl="1" defTabSz="917575">
              <a:buFont typeface="Arial"/>
              <a:buChar char="•"/>
              <a:tabLst>
                <a:tab pos="503238" algn="l"/>
              </a:tabLst>
            </a:pPr>
            <a:r>
              <a:rPr lang="en-US" sz="3600" b="1" dirty="0" smtClean="0"/>
              <a:t>Generalized anxiety disorder </a:t>
            </a:r>
            <a:r>
              <a:rPr lang="en-US" sz="3600" dirty="0" smtClean="0"/>
              <a:t>(</a:t>
            </a:r>
            <a:r>
              <a:rPr lang="en-US" sz="3600" dirty="0" err="1" smtClean="0"/>
              <a:t>Orsillo</a:t>
            </a:r>
            <a:r>
              <a:rPr lang="en-US" sz="3600" dirty="0" smtClean="0"/>
              <a:t>, Roemer, and Barlow, 2001*; Huerta, Gomez, Molina, &amp; </a:t>
            </a:r>
            <a:r>
              <a:rPr lang="en-US" sz="3600" dirty="0" err="1" smtClean="0"/>
              <a:t>Luciano</a:t>
            </a:r>
            <a:r>
              <a:rPr lang="en-US" sz="3600" dirty="0" smtClean="0"/>
              <a:t>, 1998*)</a:t>
            </a:r>
          </a:p>
          <a:p>
            <a:pPr lvl="1" defTabSz="917575">
              <a:buFont typeface="Arial"/>
              <a:buChar char="•"/>
              <a:tabLst>
                <a:tab pos="503238" algn="l"/>
              </a:tabLst>
            </a:pPr>
            <a:r>
              <a:rPr lang="en-US" sz="3600" b="1" dirty="0" smtClean="0"/>
              <a:t>Obsessive-compulsive disorder </a:t>
            </a:r>
            <a:r>
              <a:rPr lang="en-US" sz="3600" dirty="0" smtClean="0"/>
              <a:t>(</a:t>
            </a:r>
            <a:r>
              <a:rPr lang="en-US" sz="3600" dirty="0" err="1" smtClean="0"/>
              <a:t>Eifert</a:t>
            </a:r>
            <a:r>
              <a:rPr lang="en-US" sz="3600" dirty="0" smtClean="0"/>
              <a:t>, Forsyth, Arch, </a:t>
            </a:r>
            <a:r>
              <a:rPr lang="en-US" sz="3600" dirty="0" err="1" smtClean="0"/>
              <a:t>Espejo</a:t>
            </a:r>
            <a:r>
              <a:rPr lang="en-US" sz="3600" dirty="0" smtClean="0"/>
              <a:t>, Keller, and Langer, 2009; </a:t>
            </a:r>
            <a:r>
              <a:rPr lang="en-US" sz="3600" dirty="0" err="1" smtClean="0"/>
              <a:t>Twohig</a:t>
            </a:r>
            <a:r>
              <a:rPr lang="en-US" sz="3600" dirty="0" smtClean="0"/>
              <a:t>, Hayes, &amp; Masuda, 2006; </a:t>
            </a:r>
            <a:r>
              <a:rPr lang="en-US" sz="3600" dirty="0" err="1" smtClean="0">
                <a:solidFill>
                  <a:srgbClr val="000000"/>
                </a:solidFill>
              </a:rPr>
              <a:t>Twohig</a:t>
            </a:r>
            <a:r>
              <a:rPr lang="en-US" sz="3600" dirty="0" smtClean="0">
                <a:solidFill>
                  <a:srgbClr val="000000"/>
                </a:solidFill>
              </a:rPr>
              <a:t> et al., 2010)</a:t>
            </a:r>
          </a:p>
          <a:p>
            <a:pPr lvl="1" defTabSz="917575">
              <a:buFont typeface="Arial"/>
              <a:buChar char="•"/>
              <a:tabLst>
                <a:tab pos="503238" algn="l"/>
              </a:tabLst>
            </a:pPr>
            <a:r>
              <a:rPr lang="en-US" sz="3600" b="1" dirty="0" err="1" smtClean="0">
                <a:solidFill>
                  <a:srgbClr val="000000"/>
                </a:solidFill>
              </a:rPr>
              <a:t>Trichotillomania</a:t>
            </a:r>
            <a:r>
              <a:rPr lang="en-US" sz="3600" dirty="0" smtClean="0">
                <a:solidFill>
                  <a:srgbClr val="000000"/>
                </a:solidFill>
              </a:rPr>
              <a:t> (</a:t>
            </a:r>
            <a:r>
              <a:rPr lang="en-US" sz="3600" dirty="0" err="1" smtClean="0">
                <a:solidFill>
                  <a:srgbClr val="000000"/>
                </a:solidFill>
              </a:rPr>
              <a:t>Twohig</a:t>
            </a:r>
            <a:r>
              <a:rPr lang="en-US" sz="3600" dirty="0" smtClean="0">
                <a:solidFill>
                  <a:srgbClr val="000000"/>
                </a:solidFill>
              </a:rPr>
              <a:t> &amp; Woods, 2004)</a:t>
            </a:r>
          </a:p>
          <a:p>
            <a:pPr lvl="1" defTabSz="917575">
              <a:buFont typeface="Arial"/>
              <a:buChar char="•"/>
              <a:tabLst>
                <a:tab pos="503238" algn="l"/>
              </a:tabLst>
            </a:pPr>
            <a:r>
              <a:rPr lang="en-US" sz="3600" b="1" dirty="0" smtClean="0">
                <a:solidFill>
                  <a:srgbClr val="000000"/>
                </a:solidFill>
              </a:rPr>
              <a:t>Chronic skin picking </a:t>
            </a:r>
            <a:r>
              <a:rPr lang="en-US" sz="3600" dirty="0" smtClean="0">
                <a:solidFill>
                  <a:srgbClr val="000000"/>
                </a:solidFill>
              </a:rPr>
              <a:t>(</a:t>
            </a:r>
            <a:r>
              <a:rPr lang="en-US" sz="3600" dirty="0" err="1" smtClean="0">
                <a:solidFill>
                  <a:srgbClr val="000000"/>
                </a:solidFill>
              </a:rPr>
              <a:t>Twohig</a:t>
            </a:r>
            <a:r>
              <a:rPr lang="en-US" sz="3600" dirty="0" smtClean="0">
                <a:solidFill>
                  <a:srgbClr val="000000"/>
                </a:solidFill>
              </a:rPr>
              <a:t>, Hayes, &amp; Masuda, 2004) </a:t>
            </a:r>
          </a:p>
          <a:p>
            <a:pPr lvl="1" defTabSz="917575">
              <a:buFont typeface="Arial"/>
              <a:buChar char="•"/>
              <a:tabLst>
                <a:tab pos="503238" algn="l"/>
              </a:tabLst>
            </a:pPr>
            <a:r>
              <a:rPr lang="en-US" sz="3600" b="1" dirty="0" smtClean="0">
                <a:solidFill>
                  <a:srgbClr val="000000"/>
                </a:solidFill>
              </a:rPr>
              <a:t>Generalized social anxiety disorder </a:t>
            </a:r>
            <a:r>
              <a:rPr lang="en-US" sz="3600" dirty="0" smtClean="0">
                <a:solidFill>
                  <a:srgbClr val="000000"/>
                </a:solidFill>
              </a:rPr>
              <a:t>(Block, 2002; Block &amp; </a:t>
            </a:r>
            <a:r>
              <a:rPr lang="en-US" sz="3600" dirty="0" err="1" smtClean="0">
                <a:solidFill>
                  <a:srgbClr val="000000"/>
                </a:solidFill>
              </a:rPr>
              <a:t>Wulfert</a:t>
            </a:r>
            <a:r>
              <a:rPr lang="en-US" sz="3600" dirty="0" smtClean="0">
                <a:solidFill>
                  <a:srgbClr val="000000"/>
                </a:solidFill>
              </a:rPr>
              <a:t>, 2000; </a:t>
            </a:r>
            <a:r>
              <a:rPr lang="en-US" sz="3600" dirty="0" err="1" smtClean="0">
                <a:solidFill>
                  <a:srgbClr val="000000"/>
                </a:solidFill>
              </a:rPr>
              <a:t>Ossman</a:t>
            </a:r>
            <a:r>
              <a:rPr lang="en-US" sz="3600" dirty="0" smtClean="0">
                <a:solidFill>
                  <a:srgbClr val="000000"/>
                </a:solidFill>
              </a:rPr>
              <a:t>, Wilson, </a:t>
            </a:r>
            <a:r>
              <a:rPr lang="en-US" sz="3600" dirty="0" err="1" smtClean="0">
                <a:solidFill>
                  <a:srgbClr val="000000"/>
                </a:solidFill>
              </a:rPr>
              <a:t>Storaasli</a:t>
            </a:r>
            <a:r>
              <a:rPr lang="en-US" sz="3600" dirty="0" smtClean="0">
                <a:solidFill>
                  <a:srgbClr val="000000"/>
                </a:solidFill>
              </a:rPr>
              <a:t>, &amp; McNeill, 2006*; </a:t>
            </a:r>
            <a:r>
              <a:rPr lang="en-US" sz="3600" dirty="0" err="1" smtClean="0">
                <a:solidFill>
                  <a:srgbClr val="000000"/>
                </a:solidFill>
              </a:rPr>
              <a:t>Dalrymple</a:t>
            </a:r>
            <a:r>
              <a:rPr lang="en-US" sz="3600" dirty="0" smtClean="0">
                <a:solidFill>
                  <a:srgbClr val="000000"/>
                </a:solidFill>
              </a:rPr>
              <a:t> &amp; Herbert, 2007*; </a:t>
            </a:r>
            <a:r>
              <a:rPr lang="en-US" sz="3600" dirty="0" err="1" smtClean="0">
                <a:solidFill>
                  <a:srgbClr val="000000"/>
                </a:solidFill>
              </a:rPr>
              <a:t>Eifert</a:t>
            </a:r>
            <a:r>
              <a:rPr lang="en-US" sz="3600" dirty="0" smtClean="0">
                <a:solidFill>
                  <a:srgbClr val="000000"/>
                </a:solidFill>
              </a:rPr>
              <a:t> et al</a:t>
            </a:r>
            <a:r>
              <a:rPr lang="en-US" sz="3600" dirty="0" smtClean="0"/>
              <a:t>., 2009)</a:t>
            </a:r>
          </a:p>
          <a:p>
            <a:pPr lvl="1" defTabSz="917575">
              <a:buFont typeface="Arial"/>
              <a:buChar char="•"/>
              <a:tabLst>
                <a:tab pos="503238" algn="l"/>
              </a:tabLst>
            </a:pPr>
            <a:r>
              <a:rPr lang="en-US" sz="3600" b="1" dirty="0" smtClean="0"/>
              <a:t>Post-traumatic stress disorder </a:t>
            </a:r>
            <a:r>
              <a:rPr lang="en-US" sz="3600" dirty="0" smtClean="0"/>
              <a:t>(</a:t>
            </a:r>
            <a:r>
              <a:rPr lang="en-US" sz="3600" dirty="0" err="1" smtClean="0"/>
              <a:t>Orsillo</a:t>
            </a:r>
            <a:r>
              <a:rPr lang="en-US" sz="3600" dirty="0" smtClean="0"/>
              <a:t> &amp; Batten, 2005; </a:t>
            </a:r>
            <a:r>
              <a:rPr lang="en-US" sz="3600" dirty="0" err="1" smtClean="0">
                <a:solidFill>
                  <a:srgbClr val="000000"/>
                </a:solidFill>
              </a:rPr>
              <a:t>Twohig</a:t>
            </a:r>
            <a:r>
              <a:rPr lang="en-US" sz="3600" dirty="0" smtClean="0">
                <a:solidFill>
                  <a:srgbClr val="000000"/>
                </a:solidFill>
              </a:rPr>
              <a:t>, 2009</a:t>
            </a:r>
            <a:r>
              <a:rPr lang="en-US" sz="3600" dirty="0" smtClean="0"/>
              <a:t>)</a:t>
            </a:r>
          </a:p>
          <a:p>
            <a:pPr lvl="1" defTabSz="917575">
              <a:buFont typeface="Arial"/>
              <a:buChar char="•"/>
              <a:tabLst>
                <a:tab pos="503238" algn="l"/>
              </a:tabLst>
            </a:pPr>
            <a:r>
              <a:rPr lang="en-US" sz="3600" b="1" dirty="0" smtClean="0"/>
              <a:t>Panic disorder </a:t>
            </a:r>
            <a:r>
              <a:rPr lang="en-US" sz="3600" dirty="0" smtClean="0">
                <a:solidFill>
                  <a:srgbClr val="000000"/>
                </a:solidFill>
              </a:rPr>
              <a:t>(</a:t>
            </a:r>
            <a:r>
              <a:rPr lang="en-US" sz="3600" dirty="0" err="1" smtClean="0">
                <a:solidFill>
                  <a:srgbClr val="000000"/>
                </a:solidFill>
              </a:rPr>
              <a:t>Carrascoso</a:t>
            </a:r>
            <a:r>
              <a:rPr lang="en-US" sz="3600" dirty="0" smtClean="0">
                <a:solidFill>
                  <a:srgbClr val="000000"/>
                </a:solidFill>
              </a:rPr>
              <a:t>, 2000; </a:t>
            </a:r>
            <a:r>
              <a:rPr lang="en-US" sz="3600" dirty="0" smtClean="0"/>
              <a:t>Levitt, Brown, </a:t>
            </a:r>
            <a:r>
              <a:rPr lang="en-US" sz="3600" dirty="0" err="1" smtClean="0"/>
              <a:t>Orsillo</a:t>
            </a:r>
            <a:r>
              <a:rPr lang="en-US" sz="3600" dirty="0" smtClean="0"/>
              <a:t>, &amp; Barlow, 2004*; </a:t>
            </a:r>
            <a:r>
              <a:rPr lang="en-US" sz="3600" dirty="0" smtClean="0">
                <a:solidFill>
                  <a:srgbClr val="000000"/>
                </a:solidFill>
              </a:rPr>
              <a:t>Moron, 2005</a:t>
            </a:r>
            <a:r>
              <a:rPr lang="en-US" sz="3600" dirty="0" smtClean="0"/>
              <a:t>; </a:t>
            </a:r>
            <a:r>
              <a:rPr lang="en-US" sz="3600" dirty="0" err="1" smtClean="0"/>
              <a:t>Eifert</a:t>
            </a:r>
            <a:r>
              <a:rPr lang="en-US" sz="3600" dirty="0" smtClean="0"/>
              <a:t> &amp; Heffner, 2003; </a:t>
            </a:r>
            <a:r>
              <a:rPr lang="en-US" sz="3600" dirty="0" err="1" smtClean="0"/>
              <a:t>Eifert</a:t>
            </a:r>
            <a:r>
              <a:rPr lang="en-US" sz="3600" dirty="0" smtClean="0"/>
              <a:t> et al., 2009; </a:t>
            </a:r>
            <a:r>
              <a:rPr lang="en-US" sz="3600" dirty="0" err="1" smtClean="0">
                <a:solidFill>
                  <a:srgbClr val="000000"/>
                </a:solidFill>
              </a:rPr>
              <a:t>Zaldivar</a:t>
            </a:r>
            <a:r>
              <a:rPr lang="en-US" sz="3600" dirty="0" smtClean="0">
                <a:solidFill>
                  <a:srgbClr val="000000"/>
                </a:solidFill>
              </a:rPr>
              <a:t> &amp; Hernandez, 2000)</a:t>
            </a:r>
          </a:p>
          <a:p>
            <a:pPr lvl="1" defTabSz="917575">
              <a:buFont typeface="Arial"/>
              <a:buChar char="•"/>
              <a:tabLst>
                <a:tab pos="503238" algn="l"/>
              </a:tabLst>
            </a:pPr>
            <a:r>
              <a:rPr lang="en-US" sz="3600" b="1" dirty="0" smtClean="0">
                <a:solidFill>
                  <a:srgbClr val="000000"/>
                </a:solidFill>
              </a:rPr>
              <a:t>Mixed anxiety disorders </a:t>
            </a:r>
            <a:r>
              <a:rPr lang="en-US" sz="3600" dirty="0" smtClean="0">
                <a:solidFill>
                  <a:srgbClr val="000000"/>
                </a:solidFill>
              </a:rPr>
              <a:t>(</a:t>
            </a:r>
            <a:r>
              <a:rPr lang="en-US" sz="3600" dirty="0" err="1" smtClean="0">
                <a:solidFill>
                  <a:srgbClr val="000000"/>
                </a:solidFill>
              </a:rPr>
              <a:t>Luciano</a:t>
            </a:r>
            <a:r>
              <a:rPr lang="en-US" sz="3600" dirty="0" smtClean="0">
                <a:solidFill>
                  <a:srgbClr val="000000"/>
                </a:solidFill>
              </a:rPr>
              <a:t> &amp; </a:t>
            </a:r>
            <a:r>
              <a:rPr lang="en-US" sz="3600" dirty="0" err="1" smtClean="0">
                <a:solidFill>
                  <a:srgbClr val="000000"/>
                </a:solidFill>
              </a:rPr>
              <a:t>Guitierrez</a:t>
            </a:r>
            <a:r>
              <a:rPr lang="en-US" sz="3600" dirty="0" smtClean="0">
                <a:solidFill>
                  <a:srgbClr val="000000"/>
                </a:solidFill>
              </a:rPr>
              <a:t>, 2001)</a:t>
            </a:r>
          </a:p>
          <a:p>
            <a:pPr lvl="1" defTabSz="917575">
              <a:buFont typeface="Arial"/>
              <a:buChar char="•"/>
              <a:tabLst>
                <a:tab pos="503238" algn="l"/>
              </a:tabLst>
            </a:pPr>
            <a:endParaRPr lang="en-US" sz="3600" dirty="0" smtClean="0">
              <a:solidFill>
                <a:srgbClr val="000000"/>
              </a:solidFill>
            </a:endParaRPr>
          </a:p>
          <a:p>
            <a:pPr defTabSz="917575">
              <a:buFont typeface="Arial"/>
              <a:buChar char="•"/>
              <a:tabLst>
                <a:tab pos="503238" algn="l"/>
              </a:tabLst>
            </a:pPr>
            <a:r>
              <a:rPr lang="en-US" sz="3600" dirty="0" smtClean="0">
                <a:solidFill>
                  <a:srgbClr val="000000"/>
                </a:solidFill>
              </a:rPr>
              <a:t>Randomized Controlled Trials</a:t>
            </a:r>
          </a:p>
          <a:p>
            <a:pPr lvl="1" defTabSz="917575">
              <a:buFont typeface="Arial"/>
              <a:buChar char="•"/>
              <a:tabLst>
                <a:tab pos="503238" algn="l"/>
              </a:tabLst>
            </a:pPr>
            <a:r>
              <a:rPr lang="en-US" sz="3600" dirty="0" smtClean="0">
                <a:solidFill>
                  <a:srgbClr val="000000"/>
                </a:solidFill>
              </a:rPr>
              <a:t>Forman, Herbert, </a:t>
            </a:r>
            <a:r>
              <a:rPr lang="en-US" sz="3600" dirty="0" err="1" smtClean="0">
                <a:solidFill>
                  <a:srgbClr val="000000"/>
                </a:solidFill>
              </a:rPr>
              <a:t>Moitra</a:t>
            </a:r>
            <a:r>
              <a:rPr lang="en-US" sz="3600" dirty="0" smtClean="0">
                <a:solidFill>
                  <a:srgbClr val="000000"/>
                </a:solidFill>
              </a:rPr>
              <a:t>, </a:t>
            </a:r>
            <a:r>
              <a:rPr lang="en-US" sz="3600" dirty="0" err="1" smtClean="0">
                <a:solidFill>
                  <a:srgbClr val="000000"/>
                </a:solidFill>
              </a:rPr>
              <a:t>Yeomans</a:t>
            </a:r>
            <a:r>
              <a:rPr lang="en-US" sz="3600" dirty="0" smtClean="0">
                <a:solidFill>
                  <a:srgbClr val="000000"/>
                </a:solidFill>
              </a:rPr>
              <a:t>, and Geller (2007)</a:t>
            </a:r>
          </a:p>
          <a:p>
            <a:pPr lvl="2" defTabSz="917575">
              <a:buFont typeface="Arial"/>
              <a:buChar char="•"/>
              <a:tabLst>
                <a:tab pos="503238" algn="l"/>
              </a:tabLst>
            </a:pPr>
            <a:r>
              <a:rPr lang="en-US" sz="3600" dirty="0" smtClean="0"/>
              <a:t>For participants reporting moderate to severe levels of anxiety or depression, ACT was as effective as the gold-standard cognitive-behavioral therapy (CBT) treatment. </a:t>
            </a:r>
          </a:p>
          <a:p>
            <a:pPr lvl="1" defTabSz="917575">
              <a:buFont typeface="Arial"/>
              <a:buChar char="•"/>
              <a:tabLst>
                <a:tab pos="503238" algn="l"/>
              </a:tabLst>
            </a:pPr>
            <a:r>
              <a:rPr lang="en-US" sz="3600" dirty="0" smtClean="0"/>
              <a:t>Arch, </a:t>
            </a:r>
            <a:r>
              <a:rPr lang="en-US" sz="3600" dirty="0" err="1" smtClean="0"/>
              <a:t>Eifert</a:t>
            </a:r>
            <a:r>
              <a:rPr lang="en-US" sz="3600" dirty="0" smtClean="0"/>
              <a:t>, Davies, </a:t>
            </a:r>
            <a:r>
              <a:rPr lang="en-US" sz="3600" dirty="0" err="1" smtClean="0"/>
              <a:t>Vilardaga</a:t>
            </a:r>
            <a:r>
              <a:rPr lang="en-US" sz="3600" dirty="0" smtClean="0"/>
              <a:t>, Rose, and </a:t>
            </a:r>
            <a:r>
              <a:rPr lang="en-US" sz="3600" dirty="0" err="1" smtClean="0"/>
              <a:t>Craske</a:t>
            </a:r>
            <a:r>
              <a:rPr lang="en-US" sz="3600" dirty="0" smtClean="0"/>
              <a:t> (in press)</a:t>
            </a:r>
          </a:p>
          <a:p>
            <a:pPr lvl="2" defTabSz="917575">
              <a:buFont typeface="Arial"/>
              <a:buChar char="•"/>
              <a:tabLst>
                <a:tab pos="503238" algn="l"/>
              </a:tabLst>
            </a:pPr>
            <a:r>
              <a:rPr lang="en-US" sz="3600" dirty="0" smtClean="0"/>
              <a:t>Both ACT and CBT produced favorable outcomes in the treatment of 128 individuals with one or more DSM-IV anxiety disorders.</a:t>
            </a:r>
          </a:p>
          <a:p>
            <a:pPr lvl="1" defTabSz="917575">
              <a:buFont typeface="Arial"/>
              <a:buChar char="•"/>
              <a:tabLst>
                <a:tab pos="503238" algn="l"/>
              </a:tabLst>
            </a:pPr>
            <a:r>
              <a:rPr lang="en-US" sz="3600" dirty="0" err="1" smtClean="0"/>
              <a:t>Zettle</a:t>
            </a:r>
            <a:r>
              <a:rPr lang="en-US" sz="3600" dirty="0" smtClean="0"/>
              <a:t> (2003)</a:t>
            </a:r>
          </a:p>
          <a:p>
            <a:pPr lvl="2" defTabSz="917575">
              <a:buFont typeface="Arial"/>
              <a:buChar char="•"/>
              <a:tabLst>
                <a:tab pos="503238" algn="l"/>
              </a:tabLst>
            </a:pPr>
            <a:r>
              <a:rPr lang="en-US" sz="3600" dirty="0" smtClean="0"/>
              <a:t>Both ACT and systematic desensitization significantly reduced math anxiety over a period of 6 weeks.</a:t>
            </a:r>
          </a:p>
          <a:p>
            <a:pPr lvl="2" defTabSz="917575">
              <a:buFont typeface="Arial"/>
              <a:buChar char="•"/>
              <a:tabLst>
                <a:tab pos="503238" algn="l"/>
              </a:tabLst>
            </a:pPr>
            <a:endParaRPr lang="en-US" sz="4000" dirty="0" smtClean="0"/>
          </a:p>
          <a:p>
            <a:pPr lvl="1" defTabSz="917575">
              <a:tabLst>
                <a:tab pos="503238" algn="l"/>
              </a:tabLst>
            </a:pPr>
            <a:r>
              <a:rPr lang="en-US" sz="3200" i="1" dirty="0" smtClean="0"/>
              <a:t>*These studies did not use a pure ACT protocol, but rather a tailored version.</a:t>
            </a:r>
          </a:p>
          <a:p>
            <a:pPr lvl="1" defTabSz="917575">
              <a:buFont typeface="Arial"/>
              <a:buChar char="•"/>
              <a:tabLst>
                <a:tab pos="503238" algn="l"/>
              </a:tabLst>
            </a:pPr>
            <a:endParaRPr lang="en-US" sz="4100" dirty="0" smtClean="0"/>
          </a:p>
        </p:txBody>
      </p:sp>
      <p:pic>
        <p:nvPicPr>
          <p:cNvPr id="19" name="Picture 18"/>
          <p:cNvPicPr>
            <a:picLocks noChangeAspect="1"/>
          </p:cNvPicPr>
          <p:nvPr/>
        </p:nvPicPr>
        <p:blipFill>
          <a:blip r:embed="rId7"/>
          <a:stretch>
            <a:fillRect/>
          </a:stretch>
        </p:blipFill>
        <p:spPr>
          <a:xfrm>
            <a:off x="36120161" y="5649396"/>
            <a:ext cx="8119382" cy="874395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majorFont>
      <a:minorFont>
        <a:latin typeface="Calibri"/>
        <a:ea typeface=""/>
        <a:cs typeface=""/>
        <a:font script="Jpan" typeface="ＭＳ ゴシック"/>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emplate>Revolution.thmx</Template>
  <TotalTime>27872</TotalTime>
  <Words>826</Words>
  <Application>Microsoft Office PowerPoint</Application>
  <PresentationFormat>Custom</PresentationFormat>
  <Paragraphs>102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Expo</vt:lpstr>
      <vt:lpstr>PowerPoint Presentation</vt:lpstr>
    </vt:vector>
  </TitlesOfParts>
  <Company>Swarthmore College</Company>
  <LinksUpToDate>false</LinksUpToDate>
  <SharedDoc>false</SharedDoc>
  <HyperlinkBase>http://www.swarthmore.edu/NatSci/cpurrin1/posteradvice.htm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Kate</cp:lastModifiedBy>
  <cp:revision>439</cp:revision>
  <cp:lastPrinted>2004-05-01T11:19:50Z</cp:lastPrinted>
  <dcterms:created xsi:type="dcterms:W3CDTF">2012-07-14T19:18:41Z</dcterms:created>
  <dcterms:modified xsi:type="dcterms:W3CDTF">2012-07-18T19:37:13Z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